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39"/>
  </p:notesMasterIdLst>
  <p:sldIdLst>
    <p:sldId id="256" r:id="rId3"/>
    <p:sldId id="257" r:id="rId4"/>
    <p:sldId id="258" r:id="rId5"/>
    <p:sldId id="259" r:id="rId6"/>
    <p:sldId id="260" r:id="rId7"/>
    <p:sldId id="294" r:id="rId8"/>
    <p:sldId id="262" r:id="rId9"/>
    <p:sldId id="273" r:id="rId10"/>
    <p:sldId id="263" r:id="rId11"/>
    <p:sldId id="264" r:id="rId12"/>
    <p:sldId id="265" r:id="rId13"/>
    <p:sldId id="267" r:id="rId14"/>
    <p:sldId id="268" r:id="rId15"/>
    <p:sldId id="269" r:id="rId16"/>
    <p:sldId id="270" r:id="rId17"/>
    <p:sldId id="271" r:id="rId18"/>
    <p:sldId id="266" r:id="rId19"/>
    <p:sldId id="272" r:id="rId20"/>
    <p:sldId id="292"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3" r:id="rId38"/>
  </p:sldIdLst>
  <p:sldSz cx="12188825" cy="6858000"/>
  <p:notesSz cx="6858000" cy="9144000"/>
  <p:embeddedFontLs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E9ljO803YixH8wmlhOHCCl3Xi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5EB796-F919-4DD0-B9F8-4FCECED2739F}">
  <a:tblStyle styleId="{235EB796-F919-4DD0-B9F8-4FCECED2739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Focus on the CONDUCT, not the response. Remember you can address other unwelcome behavior that does not meet this bar under other parts of your school code of conduct. </a:t>
            </a:r>
            <a:endParaRPr dirty="0"/>
          </a:p>
        </p:txBody>
      </p:sp>
      <p:sp>
        <p:nvSpPr>
          <p:cNvPr id="265" name="Google Shape;26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even if all elements don’t exist, you might have to deal with it. Just not under Title IX. </a:t>
            </a:r>
            <a:endParaRPr/>
          </a:p>
        </p:txBody>
      </p:sp>
      <p:sp>
        <p:nvSpPr>
          <p:cNvPr id="330" name="Google Shape;33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 not have enough time to delve into all Title IX investigation stuff here. Formal complaint is a hard copy or electronic document alleging harassment and asking school to investigate. Supportive measures are designed to restore or preserve equal access to the [school’s] education program or activity. Examples of supportive measures include “counseling, extensions of deadlines or other course-related adjustments, modifications of work or class schedules, campus escort services, mutual restrictions on contact between the parties, changes in work or housing locations, leaves of absence, increased security and monitoring of certain areas of the campus, and other similar measures.”</a:t>
            </a:r>
            <a:endParaRPr dirty="0"/>
          </a:p>
        </p:txBody>
      </p:sp>
      <p:sp>
        <p:nvSpPr>
          <p:cNvPr id="272" name="Google Shape;27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db4cd80ef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db4cd80e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11db4cd80e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93536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db4cd80ef_0_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db4cd80ef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1db4cd80ef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da2c41462_0_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1da2c41462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1da2c41462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db4cd80ef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11db4cd80ef_1_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da2c41462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11da2c41462_0_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da2c41462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11da2c41462_0_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1da2c41462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11da2c41462_0_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db4cd80ef_1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11db4cd80ef_1_7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da2c41462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11da2c41462_0_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db4cd80ef_1_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db4cd80ef_1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11db4cd80ef_1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db4cd80ef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11db4cd80ef_1_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db4cd80ef_1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11db4cd80ef_1_8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1db4cd80ef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11db4cd80ef_1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db4cd80ef_1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11db4cd80ef_1_6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1db4cd80ef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11db4cd80ef_1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1db4cd80ef_1_4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1db4cd80ef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11db4cd80ef_1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does this all mean??  We are still under the changes that went into effect in Aug 2020. New changes are coming but will take a long time—at least a year. </a:t>
            </a:r>
            <a:endParaRPr dirty="0"/>
          </a:p>
        </p:txBody>
      </p:sp>
      <p:sp>
        <p:nvSpPr>
          <p:cNvPr id="175" name="Google Shape;17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roles must not have a conflict of interest</a:t>
            </a:r>
            <a:endParaRPr/>
          </a:p>
        </p:txBody>
      </p:sp>
      <p:sp>
        <p:nvSpPr>
          <p:cNvPr id="182" name="Google Shape;18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Even if complainant leaves school, school must investigate. An institution has “actual knowledge” of sexual harassment when any employee of a secondary of elementary employee receives notice. </a:t>
            </a:r>
            <a:endParaRPr dirty="0"/>
          </a:p>
        </p:txBody>
      </p:sp>
      <p:sp>
        <p:nvSpPr>
          <p:cNvPr id="202" name="Google Shape;202;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db4cd80ef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db4cd80e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11db4cd80e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2"/>
          <p:cNvSpPr/>
          <p:nvPr/>
        </p:nvSpPr>
        <p:spPr>
          <a:xfrm>
            <a:off x="1"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2"/>
          <p:cNvSpPr/>
          <p:nvPr/>
        </p:nvSpPr>
        <p:spPr>
          <a:xfrm>
            <a:off x="1"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2"/>
          <p:cNvSpPr txBox="1">
            <a:spLocks noGrp="1"/>
          </p:cNvSpPr>
          <p:nvPr>
            <p:ph type="ctr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EFEFE"/>
              </a:buClr>
              <a:buSzPts val="7998"/>
              <a:buFont typeface="Calibri"/>
              <a:buNone/>
              <a:defRPr sz="7998">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1099764" y="4455621"/>
            <a:ext cx="10055781"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399"/>
              <a:buNone/>
              <a:defRPr sz="2399" cap="none">
                <a:solidFill>
                  <a:schemeClr val="lt2"/>
                </a:solidFill>
                <a:latin typeface="Calibri"/>
                <a:ea typeface="Calibri"/>
                <a:cs typeface="Calibri"/>
                <a:sym typeface="Calibri"/>
              </a:defRPr>
            </a:lvl1pPr>
            <a:lvl2pPr lvl="1" algn="ctr">
              <a:lnSpc>
                <a:spcPct val="90000"/>
              </a:lnSpc>
              <a:spcBef>
                <a:spcPts val="200"/>
              </a:spcBef>
              <a:spcAft>
                <a:spcPts val="0"/>
              </a:spcAft>
              <a:buSzPts val="2399"/>
              <a:buNone/>
              <a:defRPr sz="2399"/>
            </a:lvl2pPr>
            <a:lvl3pPr lvl="2" algn="ctr">
              <a:lnSpc>
                <a:spcPct val="90000"/>
              </a:lnSpc>
              <a:spcBef>
                <a:spcPts val="400"/>
              </a:spcBef>
              <a:spcAft>
                <a:spcPts val="0"/>
              </a:spcAft>
              <a:buSzPts val="2399"/>
              <a:buNone/>
              <a:defRPr sz="2399"/>
            </a:lvl3pPr>
            <a:lvl4pPr lvl="3" algn="ctr">
              <a:lnSpc>
                <a:spcPct val="90000"/>
              </a:lnSpc>
              <a:spcBef>
                <a:spcPts val="400"/>
              </a:spcBef>
              <a:spcAft>
                <a:spcPts val="0"/>
              </a:spcAft>
              <a:buSzPts val="1999"/>
              <a:buNone/>
              <a:defRPr sz="1999"/>
            </a:lvl4pPr>
            <a:lvl5pPr lvl="4" algn="ctr">
              <a:lnSpc>
                <a:spcPct val="90000"/>
              </a:lnSpc>
              <a:spcBef>
                <a:spcPts val="400"/>
              </a:spcBef>
              <a:spcAft>
                <a:spcPts val="0"/>
              </a:spcAft>
              <a:buSzPts val="1999"/>
              <a:buNone/>
              <a:defRPr sz="1999"/>
            </a:lvl5pPr>
            <a:lvl6pPr lvl="5" algn="ctr">
              <a:lnSpc>
                <a:spcPct val="90000"/>
              </a:lnSpc>
              <a:spcBef>
                <a:spcPts val="400"/>
              </a:spcBef>
              <a:spcAft>
                <a:spcPts val="0"/>
              </a:spcAft>
              <a:buSzPts val="1999"/>
              <a:buNone/>
              <a:defRPr sz="1999"/>
            </a:lvl6pPr>
            <a:lvl7pPr lvl="6" algn="ctr">
              <a:lnSpc>
                <a:spcPct val="90000"/>
              </a:lnSpc>
              <a:spcBef>
                <a:spcPts val="400"/>
              </a:spcBef>
              <a:spcAft>
                <a:spcPts val="0"/>
              </a:spcAft>
              <a:buSzPts val="1999"/>
              <a:buNone/>
              <a:defRPr sz="1999"/>
            </a:lvl7pPr>
            <a:lvl8pPr lvl="7" algn="ctr">
              <a:lnSpc>
                <a:spcPct val="90000"/>
              </a:lnSpc>
              <a:spcBef>
                <a:spcPts val="400"/>
              </a:spcBef>
              <a:spcAft>
                <a:spcPts val="0"/>
              </a:spcAft>
              <a:buSzPts val="1999"/>
              <a:buNone/>
              <a:defRPr sz="1999"/>
            </a:lvl8pPr>
            <a:lvl9pPr lvl="8" algn="ctr">
              <a:lnSpc>
                <a:spcPct val="90000"/>
              </a:lnSpc>
              <a:spcBef>
                <a:spcPts val="400"/>
              </a:spcBef>
              <a:spcAft>
                <a:spcPts val="400"/>
              </a:spcAft>
              <a:buSzPts val="1999"/>
              <a:buNone/>
              <a:defRPr sz="1999"/>
            </a:lvl9pPr>
          </a:lstStyle>
          <a:p>
            <a:endParaRPr/>
          </a:p>
        </p:txBody>
      </p:sp>
      <p:sp>
        <p:nvSpPr>
          <p:cNvPr id="23" name="Google Shape;23;p22"/>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2"/>
          <p:cNvCxnSpPr/>
          <p:nvPr/>
        </p:nvCxnSpPr>
        <p:spPr>
          <a:xfrm>
            <a:off x="1207344" y="4343400"/>
            <a:ext cx="9872948" cy="0"/>
          </a:xfrm>
          <a:prstGeom prst="straightConnector1">
            <a:avLst/>
          </a:prstGeom>
          <a:noFill/>
          <a:ln w="9525" cap="flat" cmpd="sng">
            <a:solidFill>
              <a:srgbClr val="FEFEF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33"/>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3"/>
          <p:cNvSpPr txBox="1">
            <a:spLocks noGrp="1"/>
          </p:cNvSpPr>
          <p:nvPr>
            <p:ph type="body" idx="1"/>
          </p:nvPr>
        </p:nvSpPr>
        <p:spPr>
          <a:xfrm rot="5400000">
            <a:off x="4113205" y="-1170476"/>
            <a:ext cx="4023360" cy="1005578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0" name="Google Shape;120;p33"/>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3"/>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34"/>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4"/>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4"/>
          <p:cNvSpPr txBox="1">
            <a:spLocks noGrp="1"/>
          </p:cNvSpPr>
          <p:nvPr>
            <p:ph type="title"/>
          </p:nvPr>
        </p:nvSpPr>
        <p:spPr>
          <a:xfrm rot="5400000">
            <a:off x="7156786" y="1978144"/>
            <a:ext cx="5759898" cy="262821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4"/>
          <p:cNvSpPr txBox="1">
            <a:spLocks noGrp="1"/>
          </p:cNvSpPr>
          <p:nvPr>
            <p:ph type="body" idx="1"/>
          </p:nvPr>
        </p:nvSpPr>
        <p:spPr>
          <a:xfrm rot="5400000">
            <a:off x="1824176" y="-573892"/>
            <a:ext cx="5759898" cy="7732286"/>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8" name="Google Shape;128;p34"/>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4"/>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4"/>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4"/>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27"/>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7"/>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7"/>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1096994" y="1845735"/>
            <a:ext cx="4936474"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5"/>
          <p:cNvSpPr txBox="1">
            <a:spLocks noGrp="1"/>
          </p:cNvSpPr>
          <p:nvPr>
            <p:ph type="body" idx="2"/>
          </p:nvPr>
        </p:nvSpPr>
        <p:spPr>
          <a:xfrm>
            <a:off x="6216301" y="1845735"/>
            <a:ext cx="4936474"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5"/>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9"/>
          <p:cNvSpPr txBox="1">
            <a:spLocks noGrp="1"/>
          </p:cNvSpPr>
          <p:nvPr>
            <p:ph type="body" idx="1"/>
          </p:nvPr>
        </p:nvSpPr>
        <p:spPr>
          <a:xfrm>
            <a:off x="1096994"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29"/>
          <p:cNvSpPr txBox="1">
            <a:spLocks noGrp="1"/>
          </p:cNvSpPr>
          <p:nvPr>
            <p:ph type="body" idx="2"/>
          </p:nvPr>
        </p:nvSpPr>
        <p:spPr>
          <a:xfrm>
            <a:off x="1096994" y="2582335"/>
            <a:ext cx="4936474"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29"/>
          <p:cNvSpPr txBox="1">
            <a:spLocks noGrp="1"/>
          </p:cNvSpPr>
          <p:nvPr>
            <p:ph type="body" idx="3"/>
          </p:nvPr>
        </p:nvSpPr>
        <p:spPr>
          <a:xfrm>
            <a:off x="6216301"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29"/>
          <p:cNvSpPr txBox="1">
            <a:spLocks noGrp="1"/>
          </p:cNvSpPr>
          <p:nvPr>
            <p:ph type="body" idx="4"/>
          </p:nvPr>
        </p:nvSpPr>
        <p:spPr>
          <a:xfrm>
            <a:off x="6216301" y="2582334"/>
            <a:ext cx="4936474"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29"/>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8"/>
        <p:cNvGrpSpPr/>
        <p:nvPr/>
      </p:nvGrpSpPr>
      <p:grpSpPr>
        <a:xfrm>
          <a:off x="0" y="0"/>
          <a:ext cx="0" cy="0"/>
          <a:chOff x="0" y="0"/>
          <a:chExt cx="0" cy="0"/>
        </a:xfrm>
      </p:grpSpPr>
      <p:sp>
        <p:nvSpPr>
          <p:cNvPr id="79" name="Google Shape;79;p21"/>
          <p:cNvSpPr/>
          <p:nvPr/>
        </p:nvSpPr>
        <p:spPr>
          <a:xfrm>
            <a:off x="1"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1"/>
          <p:cNvSpPr/>
          <p:nvPr/>
        </p:nvSpPr>
        <p:spPr>
          <a:xfrm>
            <a:off x="1"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1"/>
          <p:cNvSpPr txBox="1">
            <a:spLocks noGrp="1"/>
          </p:cNvSpPr>
          <p:nvPr>
            <p:ph type="ctr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1"/>
          <p:cNvSpPr txBox="1">
            <a:spLocks noGrp="1"/>
          </p:cNvSpPr>
          <p:nvPr>
            <p:ph type="subTitle" idx="1"/>
          </p:nvPr>
        </p:nvSpPr>
        <p:spPr>
          <a:xfrm>
            <a:off x="1099764" y="4455621"/>
            <a:ext cx="10055781"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lvl="1" algn="ctr">
              <a:lnSpc>
                <a:spcPct val="90000"/>
              </a:lnSpc>
              <a:spcBef>
                <a:spcPts val="200"/>
              </a:spcBef>
              <a:spcAft>
                <a:spcPts val="0"/>
              </a:spcAft>
              <a:buSzPts val="2399"/>
              <a:buNone/>
              <a:defRPr sz="2399"/>
            </a:lvl2pPr>
            <a:lvl3pPr lvl="2" algn="ctr">
              <a:lnSpc>
                <a:spcPct val="90000"/>
              </a:lnSpc>
              <a:spcBef>
                <a:spcPts val="400"/>
              </a:spcBef>
              <a:spcAft>
                <a:spcPts val="0"/>
              </a:spcAft>
              <a:buSzPts val="2399"/>
              <a:buNone/>
              <a:defRPr sz="2399"/>
            </a:lvl3pPr>
            <a:lvl4pPr lvl="3" algn="ctr">
              <a:lnSpc>
                <a:spcPct val="90000"/>
              </a:lnSpc>
              <a:spcBef>
                <a:spcPts val="400"/>
              </a:spcBef>
              <a:spcAft>
                <a:spcPts val="0"/>
              </a:spcAft>
              <a:buSzPts val="1999"/>
              <a:buNone/>
              <a:defRPr sz="1999"/>
            </a:lvl4pPr>
            <a:lvl5pPr lvl="4" algn="ctr">
              <a:lnSpc>
                <a:spcPct val="90000"/>
              </a:lnSpc>
              <a:spcBef>
                <a:spcPts val="400"/>
              </a:spcBef>
              <a:spcAft>
                <a:spcPts val="0"/>
              </a:spcAft>
              <a:buSzPts val="1999"/>
              <a:buNone/>
              <a:defRPr sz="1999"/>
            </a:lvl5pPr>
            <a:lvl6pPr lvl="5" algn="ctr">
              <a:lnSpc>
                <a:spcPct val="90000"/>
              </a:lnSpc>
              <a:spcBef>
                <a:spcPts val="400"/>
              </a:spcBef>
              <a:spcAft>
                <a:spcPts val="0"/>
              </a:spcAft>
              <a:buSzPts val="1999"/>
              <a:buNone/>
              <a:defRPr sz="1999"/>
            </a:lvl6pPr>
            <a:lvl7pPr lvl="6" algn="ctr">
              <a:lnSpc>
                <a:spcPct val="90000"/>
              </a:lnSpc>
              <a:spcBef>
                <a:spcPts val="400"/>
              </a:spcBef>
              <a:spcAft>
                <a:spcPts val="0"/>
              </a:spcAft>
              <a:buSzPts val="1999"/>
              <a:buNone/>
              <a:defRPr sz="1999"/>
            </a:lvl7pPr>
            <a:lvl8pPr lvl="7" algn="ctr">
              <a:lnSpc>
                <a:spcPct val="90000"/>
              </a:lnSpc>
              <a:spcBef>
                <a:spcPts val="400"/>
              </a:spcBef>
              <a:spcAft>
                <a:spcPts val="0"/>
              </a:spcAft>
              <a:buSzPts val="1999"/>
              <a:buNone/>
              <a:defRPr sz="1999"/>
            </a:lvl8pPr>
            <a:lvl9pPr lvl="8" algn="ctr">
              <a:lnSpc>
                <a:spcPct val="90000"/>
              </a:lnSpc>
              <a:spcBef>
                <a:spcPts val="400"/>
              </a:spcBef>
              <a:spcAft>
                <a:spcPts val="400"/>
              </a:spcAft>
              <a:buSzPts val="1999"/>
              <a:buNone/>
              <a:defRPr sz="1999"/>
            </a:lvl9pPr>
          </a:lstStyle>
          <a:p>
            <a:endParaRPr/>
          </a:p>
        </p:txBody>
      </p:sp>
      <p:sp>
        <p:nvSpPr>
          <p:cNvPr id="83" name="Google Shape;83;p21"/>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6" name="Google Shape;86;p21"/>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3"/>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3"/>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3"/>
        <p:cNvGrpSpPr/>
        <p:nvPr/>
      </p:nvGrpSpPr>
      <p:grpSpPr>
        <a:xfrm>
          <a:off x="0" y="0"/>
          <a:ext cx="0" cy="0"/>
          <a:chOff x="0" y="0"/>
          <a:chExt cx="0" cy="0"/>
        </a:xfrm>
      </p:grpSpPr>
      <p:sp>
        <p:nvSpPr>
          <p:cNvPr id="94" name="Google Shape;94;p31"/>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1"/>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1"/>
          <p:cNvSpPr txBox="1">
            <a:spLocks noGrp="1"/>
          </p:cNvSpPr>
          <p:nvPr>
            <p:ph type="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1"/>
          <p:cNvSpPr txBox="1">
            <a:spLocks noGrp="1"/>
          </p:cNvSpPr>
          <p:nvPr>
            <p:ph type="body" idx="1"/>
          </p:nvPr>
        </p:nvSpPr>
        <p:spPr>
          <a:xfrm>
            <a:off x="1096994" y="4453128"/>
            <a:ext cx="10055781"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799"/>
              <a:buNone/>
              <a:defRPr sz="1799">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8" name="Google Shape;98;p31"/>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1"/>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1"/>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31"/>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0"/>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0"/>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FEFEFE"/>
              </a:buClr>
              <a:buSzPts val="4799"/>
              <a:buFont typeface="Calibri"/>
              <a:buNone/>
              <a:defRPr sz="4799"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0"/>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marR="0" lvl="0" indent="-355536" algn="l" rtl="0">
              <a:lnSpc>
                <a:spcPct val="90000"/>
              </a:lnSpc>
              <a:spcBef>
                <a:spcPts val="1200"/>
              </a:spcBef>
              <a:spcAft>
                <a:spcPts val="0"/>
              </a:spcAft>
              <a:buClr>
                <a:schemeClr val="accent1"/>
              </a:buClr>
              <a:buSzPts val="1999"/>
              <a:buFont typeface="Calibri"/>
              <a:buChar char=" "/>
              <a:defRPr sz="1999" b="0" i="0" u="none" strike="noStrike" cap="none">
                <a:solidFill>
                  <a:srgbClr val="FEFEFE"/>
                </a:solidFill>
                <a:latin typeface="Calibri"/>
                <a:ea typeface="Calibri"/>
                <a:cs typeface="Calibri"/>
                <a:sym typeface="Calibri"/>
              </a:defRPr>
            </a:lvl1pPr>
            <a:lvl2pPr marL="914400" marR="0" lvl="1" indent="-342836" algn="l" rtl="0">
              <a:lnSpc>
                <a:spcPct val="90000"/>
              </a:lnSpc>
              <a:spcBef>
                <a:spcPts val="200"/>
              </a:spcBef>
              <a:spcAft>
                <a:spcPts val="0"/>
              </a:spcAft>
              <a:buClr>
                <a:schemeClr val="accent1"/>
              </a:buClr>
              <a:buSzPts val="1799"/>
              <a:buFont typeface="Calibri"/>
              <a:buChar char="◦"/>
              <a:defRPr sz="1799" b="0" i="0" u="none" strike="noStrike" cap="none">
                <a:solidFill>
                  <a:srgbClr val="FEFEFE"/>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14" name="Google Shape;14;p20"/>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 name="Google Shape;15;p20"/>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6" name="Google Shape;16;p20"/>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0"/>
          <p:cNvCxnSpPr/>
          <p:nvPr/>
        </p:nvCxnSpPr>
        <p:spPr>
          <a:xfrm>
            <a:off x="1193221" y="1737845"/>
            <a:ext cx="9964364" cy="0"/>
          </a:xfrm>
          <a:prstGeom prst="straightConnector1">
            <a:avLst/>
          </a:prstGeom>
          <a:noFill/>
          <a:ln w="9525"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19"/>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9"/>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9"/>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799"/>
              <a:buFont typeface="Calibri"/>
              <a:buNone/>
              <a:defRPr sz="4799"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9"/>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marR="0" lvl="0" indent="-355536" algn="l" rtl="0">
              <a:lnSpc>
                <a:spcPct val="90000"/>
              </a:lnSpc>
              <a:spcBef>
                <a:spcPts val="1200"/>
              </a:spcBef>
              <a:spcAft>
                <a:spcPts val="0"/>
              </a:spcAft>
              <a:buClr>
                <a:schemeClr val="accent1"/>
              </a:buClr>
              <a:buSzPts val="1999"/>
              <a:buFont typeface="Calibri"/>
              <a:buChar char=" "/>
              <a:defRPr sz="1999" b="0" i="0" u="none" strike="noStrike" cap="none">
                <a:solidFill>
                  <a:srgbClr val="3F3F3F"/>
                </a:solidFill>
                <a:latin typeface="Calibri"/>
                <a:ea typeface="Calibri"/>
                <a:cs typeface="Calibri"/>
                <a:sym typeface="Calibri"/>
              </a:defRPr>
            </a:lvl1pPr>
            <a:lvl2pPr marL="914400" marR="0" lvl="1" indent="-342836" algn="l" rtl="0">
              <a:lnSpc>
                <a:spcPct val="90000"/>
              </a:lnSpc>
              <a:spcBef>
                <a:spcPts val="200"/>
              </a:spcBef>
              <a:spcAft>
                <a:spcPts val="0"/>
              </a:spcAft>
              <a:buClr>
                <a:schemeClr val="accent1"/>
              </a:buClr>
              <a:buSzPts val="1799"/>
              <a:buFont typeface="Calibri"/>
              <a:buChar char="◦"/>
              <a:defRPr sz="1799"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4" name="Google Shape;44;p19"/>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19"/>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2" r:id="rId7"/>
    <p:sldLayoutId id="2147483663"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mapswire.com/countries/united-stat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www.pictofigo.com/freehand-free-image/3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www.mynextmove.org/profile/summary/11-3131.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www2.ed.gov/about/offices/list/ocr/docs/202107-qa-titleix.pdf" TargetMode="External"/><Relationship Id="rId7" Type="http://schemas.openxmlformats.org/officeDocument/2006/relationships/hyperlink" Target="http://bilbosrandomthoughts.blogspot.com/2014/04/national-library-week.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www.atixa.org/2020-regulations-requirement-posting-of-training-materials/" TargetMode="External"/><Relationship Id="rId4" Type="http://schemas.openxmlformats.org/officeDocument/2006/relationships/hyperlink" Target="https://www.jeffcopublicschools.org/legal/title_ix_policies_and_procedur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sklupinski@buckeyehope.org" TargetMode="External"/><Relationship Id="rId2" Type="http://schemas.openxmlformats.org/officeDocument/2006/relationships/hyperlink" Target="mailto:lisa@lgstellalaw.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whimsyclips.com/products/school-staff-clip-ar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34E79"/>
            </a:gs>
            <a:gs pos="65000">
              <a:srgbClr val="263564"/>
            </a:gs>
            <a:gs pos="100000">
              <a:srgbClr val="212A4D"/>
            </a:gs>
          </a:gsLst>
          <a:lin ang="16200000" scaled="0"/>
        </a:gradFill>
        <a:effectLst/>
      </p:bgPr>
    </p:bg>
    <p:spTree>
      <p:nvGrpSpPr>
        <p:cNvPr id="1" name="Shape 134"/>
        <p:cNvGrpSpPr/>
        <p:nvPr/>
      </p:nvGrpSpPr>
      <p:grpSpPr>
        <a:xfrm>
          <a:off x="0" y="0"/>
          <a:ext cx="0" cy="0"/>
          <a:chOff x="0" y="0"/>
          <a:chExt cx="0" cy="0"/>
        </a:xfrm>
      </p:grpSpPr>
      <p:sp>
        <p:nvSpPr>
          <p:cNvPr id="135" name="Google Shape;135;p1"/>
          <p:cNvSpPr/>
          <p:nvPr/>
        </p:nvSpPr>
        <p:spPr>
          <a:xfrm>
            <a:off x="1506" y="0"/>
            <a:ext cx="12188825" cy="6858000"/>
          </a:xfrm>
          <a:prstGeom prst="rect">
            <a:avLst/>
          </a:prstGeom>
          <a:gradFill>
            <a:gsLst>
              <a:gs pos="0">
                <a:srgbClr val="434E79"/>
              </a:gs>
              <a:gs pos="65000">
                <a:srgbClr val="263564"/>
              </a:gs>
              <a:gs pos="100000">
                <a:srgbClr val="212A4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1"/>
          <p:cNvSpPr/>
          <p:nvPr/>
        </p:nvSpPr>
        <p:spPr>
          <a:xfrm>
            <a:off x="1506" y="4953000"/>
            <a:ext cx="12185778"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txBox="1">
            <a:spLocks noGrp="1"/>
          </p:cNvSpPr>
          <p:nvPr>
            <p:ph type="subTitle" idx="1"/>
          </p:nvPr>
        </p:nvSpPr>
        <p:spPr>
          <a:xfrm>
            <a:off x="1099764" y="5225240"/>
            <a:ext cx="10055781"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300"/>
              <a:buNone/>
            </a:pPr>
            <a:r>
              <a:rPr lang="en-US">
                <a:solidFill>
                  <a:srgbClr val="FFFFFF"/>
                </a:solidFill>
              </a:rPr>
              <a:t>MARCH 24, 2022</a:t>
            </a:r>
            <a:endParaRPr/>
          </a:p>
          <a:p>
            <a:pPr marL="0" lvl="0" indent="0" algn="l" rtl="0">
              <a:lnSpc>
                <a:spcPct val="90000"/>
              </a:lnSpc>
              <a:spcBef>
                <a:spcPts val="1400"/>
              </a:spcBef>
              <a:spcAft>
                <a:spcPts val="0"/>
              </a:spcAft>
              <a:buSzPts val="2300"/>
              <a:buNone/>
            </a:pPr>
            <a:r>
              <a:rPr lang="en-US">
                <a:solidFill>
                  <a:srgbClr val="FFFFFF"/>
                </a:solidFill>
              </a:rPr>
              <a:t>WITH LISA GORDON STELLA AND STEPHANIE KLUPINSKI</a:t>
            </a:r>
            <a:endParaRPr/>
          </a:p>
        </p:txBody>
      </p:sp>
      <p:sp>
        <p:nvSpPr>
          <p:cNvPr id="138" name="Google Shape;138;p1"/>
          <p:cNvSpPr/>
          <p:nvPr/>
        </p:nvSpPr>
        <p:spPr>
          <a:xfrm>
            <a:off x="1506" y="0"/>
            <a:ext cx="12185778" cy="4970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txBox="1">
            <a:spLocks noGrp="1"/>
          </p:cNvSpPr>
          <p:nvPr>
            <p:ph type="ctrTitle"/>
          </p:nvPr>
        </p:nvSpPr>
        <p:spPr>
          <a:xfrm>
            <a:off x="1096994" y="758952"/>
            <a:ext cx="1005578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7900"/>
              <a:buFont typeface="Calibri"/>
              <a:buNone/>
            </a:pPr>
            <a:r>
              <a:rPr lang="en-US">
                <a:solidFill>
                  <a:srgbClr val="FFFFFF"/>
                </a:solidFill>
              </a:rPr>
              <a:t>Title IX Update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0"/>
          <p:cNvSpPr/>
          <p:nvPr/>
        </p:nvSpPr>
        <p:spPr>
          <a:xfrm>
            <a:off x="3174"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14"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10"/>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cxnSp>
        <p:nvCxnSpPr>
          <p:cNvPr id="245" name="Google Shape;245;p10"/>
          <p:cNvCxnSpPr/>
          <p:nvPr/>
        </p:nvCxnSpPr>
        <p:spPr>
          <a:xfrm>
            <a:off x="1193221" y="1737845"/>
            <a:ext cx="9964364"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246" name="Google Shape;246;p10"/>
          <p:cNvSpPr txBox="1">
            <a:spLocks noGrp="1"/>
          </p:cNvSpPr>
          <p:nvPr>
            <p:ph type="title"/>
          </p:nvPr>
        </p:nvSpPr>
        <p:spPr>
          <a:xfrm>
            <a:off x="1096994" y="286603"/>
            <a:ext cx="1005578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a:t>New Definition of Sexual Harassment (SH)</a:t>
            </a:r>
            <a:endParaRPr/>
          </a:p>
        </p:txBody>
      </p:sp>
      <p:sp>
        <p:nvSpPr>
          <p:cNvPr id="247" name="Google Shape;247;p10"/>
          <p:cNvSpPr/>
          <p:nvPr/>
        </p:nvSpPr>
        <p:spPr>
          <a:xfrm>
            <a:off x="14" y="6334316"/>
            <a:ext cx="1218881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0"/>
          <p:cNvGrpSpPr/>
          <p:nvPr/>
        </p:nvGrpSpPr>
        <p:grpSpPr>
          <a:xfrm>
            <a:off x="1096994" y="1845734"/>
            <a:ext cx="10055780" cy="4023360"/>
            <a:chOff x="0" y="0"/>
            <a:chExt cx="10055780" cy="4023360"/>
          </a:xfrm>
        </p:grpSpPr>
        <p:cxnSp>
          <p:nvCxnSpPr>
            <p:cNvPr id="250" name="Google Shape;250;p10"/>
            <p:cNvCxnSpPr/>
            <p:nvPr/>
          </p:nvCxnSpPr>
          <p:spPr>
            <a:xfrm>
              <a:off x="0" y="0"/>
              <a:ext cx="10055780" cy="0"/>
            </a:xfrm>
            <a:prstGeom prst="straightConnector1">
              <a:avLst/>
            </a:prstGeom>
            <a:solidFill>
              <a:srgbClr val="2383C6"/>
            </a:solidFill>
            <a:ln w="15875" cap="flat" cmpd="sng">
              <a:solidFill>
                <a:srgbClr val="2383C6"/>
              </a:solidFill>
              <a:prstDash val="solid"/>
              <a:round/>
              <a:headEnd type="none" w="sm" len="sm"/>
              <a:tailEnd type="none" w="sm" len="sm"/>
            </a:ln>
          </p:spPr>
        </p:cxnSp>
        <p:sp>
          <p:nvSpPr>
            <p:cNvPr id="251" name="Google Shape;251;p10"/>
            <p:cNvSpPr/>
            <p:nvPr/>
          </p:nvSpPr>
          <p:spPr>
            <a:xfrm>
              <a:off x="0" y="0"/>
              <a:ext cx="2011156" cy="402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0" y="0"/>
              <a:ext cx="2011156" cy="402336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1" i="1" u="none" strike="noStrike" cap="none">
                  <a:solidFill>
                    <a:schemeClr val="dk1"/>
                  </a:solidFill>
                  <a:latin typeface="Calibri"/>
                  <a:ea typeface="Calibri"/>
                  <a:cs typeface="Calibri"/>
                  <a:sym typeface="Calibri"/>
                </a:rPr>
                <a:t>Conduct on the basis of sex that satisfies one or more of the following</a:t>
              </a:r>
              <a:r>
                <a:rPr lang="en-US" sz="3000" b="0" i="0" u="none" strike="noStrike" cap="none">
                  <a:solidFill>
                    <a:schemeClr val="dk1"/>
                  </a:solidFill>
                  <a:latin typeface="Calibri"/>
                  <a:ea typeface="Calibri"/>
                  <a:cs typeface="Calibri"/>
                  <a:sym typeface="Calibri"/>
                </a:rPr>
                <a:t>:</a:t>
              </a:r>
              <a:endParaRPr/>
            </a:p>
          </p:txBody>
        </p:sp>
        <p:sp>
          <p:nvSpPr>
            <p:cNvPr id="253" name="Google Shape;253;p10"/>
            <p:cNvSpPr/>
            <p:nvPr/>
          </p:nvSpPr>
          <p:spPr>
            <a:xfrm>
              <a:off x="2161992" y="62865"/>
              <a:ext cx="7893787" cy="1257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txBox="1"/>
            <p:nvPr/>
          </p:nvSpPr>
          <p:spPr>
            <a:xfrm>
              <a:off x="2161992" y="62865"/>
              <a:ext cx="7893787" cy="1257299"/>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Quid pro quo harassment. When as employee conditions an educational aid, benefit, or service on an individual’s participation in unwelcome sexual conduct.</a:t>
              </a:r>
              <a:endParaRPr/>
            </a:p>
          </p:txBody>
        </p:sp>
        <p:cxnSp>
          <p:nvCxnSpPr>
            <p:cNvPr id="255" name="Google Shape;255;p10"/>
            <p:cNvCxnSpPr/>
            <p:nvPr/>
          </p:nvCxnSpPr>
          <p:spPr>
            <a:xfrm>
              <a:off x="2011156" y="1320165"/>
              <a:ext cx="8044624" cy="0"/>
            </a:xfrm>
            <a:prstGeom prst="straightConnector1">
              <a:avLst/>
            </a:prstGeom>
            <a:solidFill>
              <a:srgbClr val="2383C6"/>
            </a:solidFill>
            <a:ln w="15875" cap="flat" cmpd="sng">
              <a:solidFill>
                <a:srgbClr val="BBCDE5"/>
              </a:solidFill>
              <a:prstDash val="solid"/>
              <a:round/>
              <a:headEnd type="none" w="sm" len="sm"/>
              <a:tailEnd type="none" w="sm" len="sm"/>
            </a:ln>
          </p:spPr>
        </p:cxnSp>
        <p:sp>
          <p:nvSpPr>
            <p:cNvPr id="256" name="Google Shape;256;p10"/>
            <p:cNvSpPr/>
            <p:nvPr/>
          </p:nvSpPr>
          <p:spPr>
            <a:xfrm>
              <a:off x="2161992" y="1383030"/>
              <a:ext cx="7893787" cy="1257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txBox="1"/>
            <p:nvPr/>
          </p:nvSpPr>
          <p:spPr>
            <a:xfrm>
              <a:off x="2161992" y="1383030"/>
              <a:ext cx="7893787" cy="1257299"/>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Unwelcome conduct on the basis of sex determined by a reasonable person to be so severe, pervasive, </a:t>
              </a:r>
              <a:r>
                <a:rPr lang="en-US" sz="1900" b="0" i="1" u="none" strike="noStrike" cap="none">
                  <a:solidFill>
                    <a:schemeClr val="dk1"/>
                  </a:solidFill>
                  <a:latin typeface="Calibri"/>
                  <a:ea typeface="Calibri"/>
                  <a:cs typeface="Calibri"/>
                  <a:sym typeface="Calibri"/>
                </a:rPr>
                <a:t>and</a:t>
              </a:r>
              <a:r>
                <a:rPr lang="en-US" sz="1900" b="0" i="0" u="none" strike="noStrike" cap="none">
                  <a:solidFill>
                    <a:schemeClr val="dk1"/>
                  </a:solidFill>
                  <a:latin typeface="Calibri"/>
                  <a:ea typeface="Calibri"/>
                  <a:cs typeface="Calibri"/>
                  <a:sym typeface="Calibri"/>
                </a:rPr>
                <a:t> objectively offensive that it effectively denies a person equal access to the school’s educational program or activity; or</a:t>
              </a:r>
              <a:endParaRPr/>
            </a:p>
          </p:txBody>
        </p:sp>
        <p:cxnSp>
          <p:nvCxnSpPr>
            <p:cNvPr id="258" name="Google Shape;258;p10"/>
            <p:cNvCxnSpPr/>
            <p:nvPr/>
          </p:nvCxnSpPr>
          <p:spPr>
            <a:xfrm>
              <a:off x="2011156" y="2640330"/>
              <a:ext cx="8044624" cy="0"/>
            </a:xfrm>
            <a:prstGeom prst="straightConnector1">
              <a:avLst/>
            </a:prstGeom>
            <a:solidFill>
              <a:srgbClr val="2383C6"/>
            </a:solidFill>
            <a:ln w="15875" cap="flat" cmpd="sng">
              <a:solidFill>
                <a:srgbClr val="BBCDE5"/>
              </a:solidFill>
              <a:prstDash val="solid"/>
              <a:round/>
              <a:headEnd type="none" w="sm" len="sm"/>
              <a:tailEnd type="none" w="sm" len="sm"/>
            </a:ln>
          </p:spPr>
        </p:cxnSp>
        <p:sp>
          <p:nvSpPr>
            <p:cNvPr id="259" name="Google Shape;259;p10"/>
            <p:cNvSpPr/>
            <p:nvPr/>
          </p:nvSpPr>
          <p:spPr>
            <a:xfrm>
              <a:off x="2161992" y="2703195"/>
              <a:ext cx="7893787" cy="1257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txBox="1"/>
            <p:nvPr/>
          </p:nvSpPr>
          <p:spPr>
            <a:xfrm>
              <a:off x="2161992" y="2703195"/>
              <a:ext cx="7893787" cy="1257299"/>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Sexual Assault as defined in the Clery Act, or dating violence, domestic violence, or stalking as defined in the Violence Against Women Act. </a:t>
              </a:r>
              <a:endParaRPr/>
            </a:p>
          </p:txBody>
        </p:sp>
        <p:cxnSp>
          <p:nvCxnSpPr>
            <p:cNvPr id="261" name="Google Shape;261;p10"/>
            <p:cNvCxnSpPr/>
            <p:nvPr/>
          </p:nvCxnSpPr>
          <p:spPr>
            <a:xfrm>
              <a:off x="2011156" y="3960495"/>
              <a:ext cx="8044624" cy="0"/>
            </a:xfrm>
            <a:prstGeom prst="straightConnector1">
              <a:avLst/>
            </a:prstGeom>
            <a:solidFill>
              <a:srgbClr val="2383C6"/>
            </a:solidFill>
            <a:ln w="15875" cap="flat" cmpd="sng">
              <a:solidFill>
                <a:srgbClr val="BBCDE5"/>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700"/>
              <a:buFont typeface="Calibri"/>
              <a:buNone/>
            </a:pPr>
            <a:r>
              <a:rPr lang="en-US" dirty="0"/>
              <a:t>Digging a Little Deeper into SH</a:t>
            </a:r>
            <a:endParaRPr dirty="0"/>
          </a:p>
        </p:txBody>
      </p:sp>
      <p:sp>
        <p:nvSpPr>
          <p:cNvPr id="268" name="Google Shape;268;p11"/>
          <p:cNvSpPr txBox="1"/>
          <p:nvPr/>
        </p:nvSpPr>
        <p:spPr>
          <a:xfrm>
            <a:off x="937950" y="1737361"/>
            <a:ext cx="10312924" cy="4908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a:t>
            </a:r>
            <a:r>
              <a:rPr lang="en-US" sz="1800" b="1" i="0" u="none" strike="noStrike" cap="none" dirty="0">
                <a:solidFill>
                  <a:schemeClr val="dk1"/>
                </a:solidFill>
                <a:latin typeface="Calibri"/>
                <a:ea typeface="Calibri"/>
                <a:cs typeface="Calibri"/>
                <a:sym typeface="Calibri"/>
              </a:rPr>
              <a:t>Unwelcome conduct </a:t>
            </a:r>
            <a:r>
              <a:rPr lang="en-US" sz="1800" b="0" i="0" u="none" strike="noStrike" cap="none" dirty="0">
                <a:solidFill>
                  <a:schemeClr val="dk1"/>
                </a:solidFill>
                <a:latin typeface="Calibri"/>
                <a:ea typeface="Calibri"/>
                <a:cs typeface="Calibri"/>
                <a:sym typeface="Calibri"/>
              </a:rPr>
              <a:t>on the </a:t>
            </a:r>
            <a:r>
              <a:rPr lang="en-US" sz="1800" b="1" i="0" u="none" strike="noStrike" cap="none" dirty="0">
                <a:solidFill>
                  <a:schemeClr val="dk1"/>
                </a:solidFill>
                <a:latin typeface="Calibri"/>
                <a:ea typeface="Calibri"/>
                <a:cs typeface="Calibri"/>
                <a:sym typeface="Calibri"/>
              </a:rPr>
              <a:t>basis of sex </a:t>
            </a:r>
            <a:r>
              <a:rPr lang="en-US" sz="1800" b="0" i="0" u="none" strike="noStrike" cap="none" dirty="0">
                <a:solidFill>
                  <a:schemeClr val="dk1"/>
                </a:solidFill>
                <a:latin typeface="Calibri"/>
                <a:ea typeface="Calibri"/>
                <a:cs typeface="Calibri"/>
                <a:sym typeface="Calibri"/>
              </a:rPr>
              <a:t>determined by a </a:t>
            </a:r>
            <a:r>
              <a:rPr lang="en-US" sz="1800" b="1" i="0" u="none" strike="noStrike" cap="none" dirty="0">
                <a:solidFill>
                  <a:schemeClr val="dk1"/>
                </a:solidFill>
                <a:latin typeface="Calibri"/>
                <a:ea typeface="Calibri"/>
                <a:cs typeface="Calibri"/>
                <a:sym typeface="Calibri"/>
              </a:rPr>
              <a:t>reasonable person </a:t>
            </a:r>
            <a:r>
              <a:rPr lang="en-US" sz="1800" b="0" i="0" u="none" strike="noStrike" cap="none" dirty="0">
                <a:solidFill>
                  <a:schemeClr val="dk1"/>
                </a:solidFill>
                <a:latin typeface="Calibri"/>
                <a:ea typeface="Calibri"/>
                <a:cs typeface="Calibri"/>
                <a:sym typeface="Calibri"/>
              </a:rPr>
              <a:t>to be </a:t>
            </a:r>
            <a:r>
              <a:rPr lang="en-US" sz="1800" b="1" i="0" u="none" strike="noStrike" cap="none" dirty="0">
                <a:solidFill>
                  <a:schemeClr val="dk1"/>
                </a:solidFill>
                <a:latin typeface="Calibri"/>
                <a:ea typeface="Calibri"/>
                <a:cs typeface="Calibri"/>
                <a:sym typeface="Calibri"/>
              </a:rPr>
              <a:t>so severe, pervasive, and objectively offensive </a:t>
            </a:r>
            <a:r>
              <a:rPr lang="en-US" sz="1800" b="0" i="0" u="none" strike="noStrike" cap="none" dirty="0">
                <a:solidFill>
                  <a:schemeClr val="dk1"/>
                </a:solidFill>
                <a:latin typeface="Calibri"/>
                <a:ea typeface="Calibri"/>
                <a:cs typeface="Calibri"/>
                <a:sym typeface="Calibri"/>
              </a:rPr>
              <a:t>that it </a:t>
            </a:r>
            <a:r>
              <a:rPr lang="en-US" sz="1800" b="1" i="0" u="none" strike="noStrike" cap="none" dirty="0">
                <a:solidFill>
                  <a:schemeClr val="dk1"/>
                </a:solidFill>
                <a:latin typeface="Calibri"/>
                <a:ea typeface="Calibri"/>
                <a:cs typeface="Calibri"/>
                <a:sym typeface="Calibri"/>
              </a:rPr>
              <a:t>effectively denies a person equal access to the school’s educational program or activity</a:t>
            </a:r>
            <a:r>
              <a:rPr lang="en-US" sz="1800" b="0" i="0" u="none" strike="noStrike" cap="none" dirty="0">
                <a:solidFill>
                  <a:schemeClr val="dk1"/>
                </a:solidFill>
                <a:latin typeface="Calibri"/>
                <a:ea typeface="Calibri"/>
                <a:cs typeface="Calibri"/>
                <a:sym typeface="Calibri"/>
              </a:rPr>
              <a:t>.”</a:t>
            </a:r>
            <a:endParaRPr dirty="0"/>
          </a:p>
          <a:p>
            <a:pPr marL="285750" marR="0" lvl="0" indent="-285750" algn="l" rtl="0">
              <a:spcBef>
                <a:spcPts val="600"/>
              </a:spcBef>
              <a:spcAft>
                <a:spcPts val="0"/>
              </a:spcAft>
              <a:buFont typeface="Arial" panose="020B0604020202020204" pitchFamily="34" charset="0"/>
              <a:buChar char="•"/>
            </a:pPr>
            <a:r>
              <a:rPr lang="en-US" sz="1800" dirty="0">
                <a:solidFill>
                  <a:schemeClr val="dk1"/>
                </a:solidFill>
                <a:latin typeface="Calibri"/>
                <a:ea typeface="Calibri"/>
                <a:cs typeface="Calibri"/>
                <a:sym typeface="Calibri"/>
              </a:rPr>
              <a:t>Determinations on severities, pervasiveness, and objective offensiveness depend on a variety of favors including age, disability status, different in power, etc.</a:t>
            </a:r>
          </a:p>
          <a:p>
            <a:pPr marL="285750" marR="0" lvl="0" indent="-285750" algn="l" rtl="0">
              <a:spcBef>
                <a:spcPts val="600"/>
              </a:spcBef>
              <a:spcAft>
                <a:spcPts val="0"/>
              </a:spcAft>
              <a:buFont typeface="Arial" panose="020B0604020202020204" pitchFamily="34" charset="0"/>
              <a:buChar char="•"/>
            </a:pPr>
            <a:r>
              <a:rPr lang="en-US" sz="1800" dirty="0">
                <a:solidFill>
                  <a:schemeClr val="dk1"/>
                </a:solidFill>
                <a:latin typeface="Calibri"/>
                <a:cs typeface="Calibri"/>
                <a:sym typeface="Calibri"/>
              </a:rPr>
              <a:t>Severe. Need not be repeated/single acts of penetration can be severe. Behavior that is humiliating, threatening, or violent may tip the scales in favor of severity. Comments, jokes, online postings, photos, etc. are often not on their own severe enough to qualify as SH.</a:t>
            </a:r>
          </a:p>
          <a:p>
            <a:pPr marL="285750" marR="0" lvl="0" indent="-285750" algn="l" rtl="0">
              <a:spcBef>
                <a:spcPts val="600"/>
              </a:spcBef>
              <a:spcAft>
                <a:spcPts val="0"/>
              </a:spcAft>
              <a:buFont typeface="Arial" panose="020B0604020202020204" pitchFamily="34" charset="0"/>
              <a:buChar char="•"/>
            </a:pPr>
            <a:r>
              <a:rPr lang="en-US" sz="1800" dirty="0">
                <a:solidFill>
                  <a:schemeClr val="dk1"/>
                </a:solidFill>
                <a:latin typeface="Calibri"/>
                <a:cs typeface="Calibri"/>
                <a:sym typeface="Calibri"/>
              </a:rPr>
              <a:t>Pervasiveness. Things that occur in public/social media are generally more pervasive than things occurring in private. </a:t>
            </a:r>
          </a:p>
          <a:p>
            <a:pPr marL="285750" marR="0" lvl="0" indent="-285750" algn="l" rtl="0">
              <a:spcBef>
                <a:spcPts val="600"/>
              </a:spcBef>
              <a:spcAft>
                <a:spcPts val="0"/>
              </a:spcAft>
              <a:buFont typeface="Arial" panose="020B0604020202020204" pitchFamily="34" charset="0"/>
              <a:buChar char="•"/>
            </a:pPr>
            <a:r>
              <a:rPr lang="en-US" sz="1800" dirty="0">
                <a:solidFill>
                  <a:schemeClr val="dk1"/>
                </a:solidFill>
                <a:latin typeface="Calibri"/>
                <a:ea typeface="Calibri"/>
                <a:cs typeface="Calibri"/>
                <a:sym typeface="Calibri"/>
              </a:rPr>
              <a:t>Objectively offensive. Use a reasonable person standard in the complainant’s position. </a:t>
            </a:r>
          </a:p>
          <a:p>
            <a:pPr marL="285750" marR="0" lvl="0" indent="-285750" algn="l" rtl="0">
              <a:spcBef>
                <a:spcPts val="600"/>
              </a:spcBef>
              <a:spcAft>
                <a:spcPts val="0"/>
              </a:spcAft>
              <a:buFont typeface="Arial" panose="020B0604020202020204" pitchFamily="34" charset="0"/>
              <a:buChar char="•"/>
            </a:pPr>
            <a:r>
              <a:rPr lang="en-US" sz="1800" dirty="0">
                <a:solidFill>
                  <a:schemeClr val="dk1"/>
                </a:solidFill>
                <a:latin typeface="Calibri"/>
                <a:ea typeface="Calibri"/>
                <a:cs typeface="Calibri"/>
                <a:sym typeface="Calibri"/>
              </a:rPr>
              <a:t>A complainant does not need to have already suffered a loss of deprivation of access to a program or activity before they can report a Title IX issue.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1" end="1"/>
                                            </p:txEl>
                                          </p:spTgt>
                                        </p:tgtEl>
                                        <p:attrNameLst>
                                          <p:attrName>style.visibility</p:attrName>
                                        </p:attrNameLst>
                                      </p:cBhvr>
                                      <p:to>
                                        <p:strVal val="visible"/>
                                      </p:to>
                                    </p:set>
                                    <p:anim calcmode="lin" valueType="num">
                                      <p:cBhvr additive="base">
                                        <p:cTn id="7" dur="500" fill="hold"/>
                                        <p:tgtEl>
                                          <p:spTgt spid="2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
                                            <p:txEl>
                                              <p:pRg st="2" end="2"/>
                                            </p:txEl>
                                          </p:spTgt>
                                        </p:tgtEl>
                                        <p:attrNameLst>
                                          <p:attrName>style.visibility</p:attrName>
                                        </p:attrNameLst>
                                      </p:cBhvr>
                                      <p:to>
                                        <p:strVal val="visible"/>
                                      </p:to>
                                    </p:set>
                                    <p:anim calcmode="lin" valueType="num">
                                      <p:cBhvr additive="base">
                                        <p:cTn id="13"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anim calcmode="lin" valueType="num">
                                      <p:cBhvr additive="base">
                                        <p:cTn id="19" dur="500" fill="hold"/>
                                        <p:tgtEl>
                                          <p:spTgt spid="2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
                                            <p:txEl>
                                              <p:pRg st="4" end="4"/>
                                            </p:txEl>
                                          </p:spTgt>
                                        </p:tgtEl>
                                        <p:attrNameLst>
                                          <p:attrName>style.visibility</p:attrName>
                                        </p:attrNameLst>
                                      </p:cBhvr>
                                      <p:to>
                                        <p:strVal val="visible"/>
                                      </p:to>
                                    </p:set>
                                    <p:anim calcmode="lin" valueType="num">
                                      <p:cBhvr additive="base">
                                        <p:cTn id="25" dur="500" fill="hold"/>
                                        <p:tgtEl>
                                          <p:spTgt spid="26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8">
                                            <p:txEl>
                                              <p:pRg st="5" end="5"/>
                                            </p:txEl>
                                          </p:spTgt>
                                        </p:tgtEl>
                                        <p:attrNameLst>
                                          <p:attrName>style.visibility</p:attrName>
                                        </p:attrNameLst>
                                      </p:cBhvr>
                                      <p:to>
                                        <p:strVal val="visible"/>
                                      </p:to>
                                    </p:set>
                                    <p:anim calcmode="lin" valueType="num">
                                      <p:cBhvr additive="base">
                                        <p:cTn id="31" dur="500" fill="hold"/>
                                        <p:tgtEl>
                                          <p:spTgt spid="2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8"/>
        <p:cNvGrpSpPr/>
        <p:nvPr/>
      </p:nvGrpSpPr>
      <p:grpSpPr>
        <a:xfrm>
          <a:off x="0" y="0"/>
          <a:ext cx="0" cy="0"/>
          <a:chOff x="0" y="0"/>
          <a:chExt cx="0" cy="0"/>
        </a:xfrm>
      </p:grpSpPr>
      <p:sp>
        <p:nvSpPr>
          <p:cNvPr id="289" name="Google Shape;289;p12"/>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0"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 name="Google Shape;291;p12"/>
          <p:cNvCxnSpPr/>
          <p:nvPr/>
        </p:nvCxnSpPr>
        <p:spPr>
          <a:xfrm>
            <a:off x="1207343" y="4343400"/>
            <a:ext cx="9872948" cy="0"/>
          </a:xfrm>
          <a:prstGeom prst="straightConnector1">
            <a:avLst/>
          </a:prstGeom>
          <a:noFill/>
          <a:ln w="9525" cap="flat" cmpd="sng">
            <a:solidFill>
              <a:srgbClr val="FEFEFE"/>
            </a:solidFill>
            <a:prstDash val="solid"/>
            <a:round/>
            <a:headEnd type="none" w="sm" len="sm"/>
            <a:tailEnd type="none" w="sm" len="sm"/>
          </a:ln>
        </p:spPr>
      </p:cxnSp>
      <p:sp>
        <p:nvSpPr>
          <p:cNvPr id="292" name="Google Shape;292;p12"/>
          <p:cNvSpPr/>
          <p:nvPr/>
        </p:nvSpPr>
        <p:spPr>
          <a:xfrm>
            <a:off x="0" y="0"/>
            <a:ext cx="12188825" cy="6858000"/>
          </a:xfrm>
          <a:prstGeom prst="rect">
            <a:avLst/>
          </a:prstGeom>
          <a:solidFill>
            <a:srgbClr val="1A20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2"/>
          <p:cNvSpPr txBox="1">
            <a:spLocks noGrp="1"/>
          </p:cNvSpPr>
          <p:nvPr>
            <p:ph type="title" idx="4294967295"/>
          </p:nvPr>
        </p:nvSpPr>
        <p:spPr>
          <a:xfrm>
            <a:off x="5137589" y="988741"/>
            <a:ext cx="6246789" cy="488051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300"/>
              <a:buFont typeface="Calibri"/>
              <a:buNone/>
            </a:pPr>
            <a:r>
              <a:rPr lang="en-US" sz="5300">
                <a:solidFill>
                  <a:srgbClr val="FFFFFF"/>
                </a:solidFill>
              </a:rPr>
              <a:t>Actual Knowledge + Sexual Harassment + EP + US = IX</a:t>
            </a:r>
            <a:endParaRPr/>
          </a:p>
        </p:txBody>
      </p:sp>
      <p:sp>
        <p:nvSpPr>
          <p:cNvPr id="294" name="Google Shape;294;p12"/>
          <p:cNvSpPr/>
          <p:nvPr/>
        </p:nvSpPr>
        <p:spPr>
          <a:xfrm>
            <a:off x="0" y="0"/>
            <a:ext cx="1438281"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295" name="Google Shape;295;p12"/>
          <p:cNvSpPr/>
          <p:nvPr/>
        </p:nvSpPr>
        <p:spPr>
          <a:xfrm>
            <a:off x="1438281" y="0"/>
            <a:ext cx="3214802" cy="6858000"/>
          </a:xfrm>
          <a:prstGeom prst="rect">
            <a:avLst/>
          </a:prstGeom>
          <a:solidFill>
            <a:srgbClr val="27304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700"/>
              <a:buFont typeface="Calibri"/>
              <a:buNone/>
            </a:pPr>
            <a:r>
              <a:rPr lang="en-US" dirty="0"/>
              <a:t>Education Program (EP)</a:t>
            </a:r>
            <a:endParaRPr dirty="0"/>
          </a:p>
        </p:txBody>
      </p:sp>
      <p:sp>
        <p:nvSpPr>
          <p:cNvPr id="301" name="Google Shape;301;p13"/>
          <p:cNvSpPr txBox="1">
            <a:spLocks noGrp="1"/>
          </p:cNvSpPr>
          <p:nvPr>
            <p:ph type="body" idx="2"/>
          </p:nvPr>
        </p:nvSpPr>
        <p:spPr>
          <a:xfrm>
            <a:off x="1096994" y="2582335"/>
            <a:ext cx="10255218" cy="3286760"/>
          </a:xfrm>
          <a:prstGeom prst="rect">
            <a:avLst/>
          </a:prstGeom>
          <a:noFill/>
          <a:ln>
            <a:noFill/>
          </a:ln>
        </p:spPr>
        <p:txBody>
          <a:bodyPr spcFirstLastPara="1" wrap="square" lIns="0" tIns="45700" rIns="0" bIns="45700" anchor="t" anchorCtr="0">
            <a:normAutofit/>
          </a:bodyPr>
          <a:lstStyle/>
          <a:p>
            <a:pPr marL="91413" lvl="0" indent="-120650" algn="l" rtl="0">
              <a:lnSpc>
                <a:spcPct val="90000"/>
              </a:lnSpc>
              <a:spcAft>
                <a:spcPts val="0"/>
              </a:spcAft>
              <a:buSzPts val="1900"/>
              <a:buFont typeface="Arial"/>
              <a:buChar char="•"/>
            </a:pPr>
            <a:r>
              <a:rPr lang="en-US" dirty="0"/>
              <a:t> Locations, events, circumstances over which the school/district had substantial control over the respondent and the context in which the sexual harassment occurs.</a:t>
            </a:r>
          </a:p>
          <a:p>
            <a:pPr marL="91413" lvl="0" indent="-120650" algn="l" rtl="0">
              <a:lnSpc>
                <a:spcPct val="90000"/>
              </a:lnSpc>
              <a:spcAft>
                <a:spcPts val="0"/>
              </a:spcAft>
              <a:buSzPts val="1900"/>
              <a:buFont typeface="Arial"/>
              <a:buChar char="•"/>
            </a:pPr>
            <a:endParaRPr dirty="0"/>
          </a:p>
          <a:p>
            <a:pPr marL="91413" lvl="0" indent="-120650" algn="l" rtl="0">
              <a:lnSpc>
                <a:spcPct val="90000"/>
              </a:lnSpc>
              <a:spcAft>
                <a:spcPts val="0"/>
              </a:spcAft>
              <a:buSzPts val="1900"/>
              <a:buFont typeface="Arial"/>
              <a:buChar char="•"/>
            </a:pPr>
            <a:r>
              <a:rPr lang="en-US" dirty="0"/>
              <a:t>On or off campus not dispositive.</a:t>
            </a:r>
          </a:p>
          <a:p>
            <a:pPr marL="0" lvl="0" indent="0" algn="l" rtl="0">
              <a:lnSpc>
                <a:spcPct val="90000"/>
              </a:lnSpc>
              <a:spcAft>
                <a:spcPts val="0"/>
              </a:spcAft>
              <a:buSzPts val="1900"/>
              <a:buNone/>
            </a:pPr>
            <a:endParaRPr dirty="0"/>
          </a:p>
          <a:p>
            <a:pPr marL="91413" lvl="0" indent="-120650" algn="l" rtl="0">
              <a:lnSpc>
                <a:spcPct val="90000"/>
              </a:lnSpc>
              <a:spcAft>
                <a:spcPts val="0"/>
              </a:spcAft>
              <a:buSzPts val="1900"/>
              <a:buFont typeface="Arial"/>
              <a:buChar char="•"/>
            </a:pPr>
            <a:r>
              <a:rPr lang="en-US" dirty="0"/>
              <a:t>Title IX obligations include incidents that occur off campus if part of the school’s operations, or if the school had substantial control over the respondent and context of alleged harassment.</a:t>
            </a:r>
            <a:endParaRPr dirty="0"/>
          </a:p>
          <a:p>
            <a:pPr marL="91413" lvl="0" indent="0" algn="l" rtl="0">
              <a:lnSpc>
                <a:spcPct val="90000"/>
              </a:lnSpc>
              <a:spcBef>
                <a:spcPts val="1400"/>
              </a:spcBef>
              <a:spcAft>
                <a:spcPts val="0"/>
              </a:spcAft>
              <a:buSzPts val="1999"/>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5"/>
        <p:cNvGrpSpPr/>
        <p:nvPr/>
      </p:nvGrpSpPr>
      <p:grpSpPr>
        <a:xfrm>
          <a:off x="0" y="0"/>
          <a:ext cx="0" cy="0"/>
          <a:chOff x="0" y="0"/>
          <a:chExt cx="0" cy="0"/>
        </a:xfrm>
      </p:grpSpPr>
      <p:sp>
        <p:nvSpPr>
          <p:cNvPr id="306" name="Google Shape;306;p14"/>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0"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14"/>
          <p:cNvCxnSpPr/>
          <p:nvPr/>
        </p:nvCxnSpPr>
        <p:spPr>
          <a:xfrm>
            <a:off x="1207343" y="4343400"/>
            <a:ext cx="9872948" cy="0"/>
          </a:xfrm>
          <a:prstGeom prst="straightConnector1">
            <a:avLst/>
          </a:prstGeom>
          <a:noFill/>
          <a:ln w="9525" cap="flat" cmpd="sng">
            <a:solidFill>
              <a:srgbClr val="FEFEFE"/>
            </a:solidFill>
            <a:prstDash val="solid"/>
            <a:round/>
            <a:headEnd type="none" w="sm" len="sm"/>
            <a:tailEnd type="none" w="sm" len="sm"/>
          </a:ln>
        </p:spPr>
      </p:cxnSp>
      <p:sp>
        <p:nvSpPr>
          <p:cNvPr id="309" name="Google Shape;309;p14"/>
          <p:cNvSpPr/>
          <p:nvPr/>
        </p:nvSpPr>
        <p:spPr>
          <a:xfrm>
            <a:off x="0" y="0"/>
            <a:ext cx="12188825" cy="6858000"/>
          </a:xfrm>
          <a:prstGeom prst="rect">
            <a:avLst/>
          </a:prstGeom>
          <a:solidFill>
            <a:srgbClr val="1A20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4"/>
          <p:cNvSpPr txBox="1">
            <a:spLocks noGrp="1"/>
          </p:cNvSpPr>
          <p:nvPr>
            <p:ph type="title" idx="4294967295"/>
          </p:nvPr>
        </p:nvSpPr>
        <p:spPr>
          <a:xfrm>
            <a:off x="5137589" y="988741"/>
            <a:ext cx="6246789" cy="488051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300"/>
              <a:buFont typeface="Calibri"/>
              <a:buNone/>
            </a:pPr>
            <a:r>
              <a:rPr lang="en-US" sz="5300" dirty="0">
                <a:solidFill>
                  <a:srgbClr val="FFFFFF"/>
                </a:solidFill>
              </a:rPr>
              <a:t>Actual Knowledge + Sexual Harassment + Education Program + US = IX</a:t>
            </a:r>
            <a:endParaRPr dirty="0"/>
          </a:p>
        </p:txBody>
      </p:sp>
      <p:sp>
        <p:nvSpPr>
          <p:cNvPr id="311" name="Google Shape;311;p14"/>
          <p:cNvSpPr/>
          <p:nvPr/>
        </p:nvSpPr>
        <p:spPr>
          <a:xfrm>
            <a:off x="0" y="0"/>
            <a:ext cx="1438281"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312" name="Google Shape;312;p14"/>
          <p:cNvSpPr/>
          <p:nvPr/>
        </p:nvSpPr>
        <p:spPr>
          <a:xfrm>
            <a:off x="1438281" y="0"/>
            <a:ext cx="3214802" cy="6858000"/>
          </a:xfrm>
          <a:prstGeom prst="rect">
            <a:avLst/>
          </a:prstGeom>
          <a:solidFill>
            <a:srgbClr val="27304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15"/>
          <p:cNvSpPr/>
          <p:nvPr/>
        </p:nvSpPr>
        <p:spPr>
          <a:xfrm>
            <a:off x="3174"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14"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15"/>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pic>
        <p:nvPicPr>
          <p:cNvPr id="320" name="Google Shape;320;p15" descr="Map&#10;&#10;Description automatically generated"/>
          <p:cNvPicPr preferRelativeResize="0"/>
          <p:nvPr/>
        </p:nvPicPr>
        <p:blipFill rotWithShape="1">
          <a:blip r:embed="rId3">
            <a:alphaModFix amt="80000"/>
          </a:blip>
          <a:srcRect t="8742" b="11165"/>
          <a:stretch/>
        </p:blipFill>
        <p:spPr>
          <a:xfrm>
            <a:off x="20" y="10"/>
            <a:ext cx="12188805" cy="6857990"/>
          </a:xfrm>
          <a:prstGeom prst="rect">
            <a:avLst/>
          </a:prstGeom>
          <a:noFill/>
          <a:ln>
            <a:noFill/>
          </a:ln>
        </p:spPr>
      </p:pic>
      <p:cxnSp>
        <p:nvCxnSpPr>
          <p:cNvPr id="321" name="Google Shape;321;p15"/>
          <p:cNvCxnSpPr/>
          <p:nvPr/>
        </p:nvCxnSpPr>
        <p:spPr>
          <a:xfrm>
            <a:off x="1193221" y="1737845"/>
            <a:ext cx="9964364"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322" name="Google Shape;322;p15"/>
          <p:cNvSpPr txBox="1">
            <a:spLocks noGrp="1"/>
          </p:cNvSpPr>
          <p:nvPr>
            <p:ph type="title"/>
          </p:nvPr>
        </p:nvSpPr>
        <p:spPr>
          <a:xfrm>
            <a:off x="1096994" y="286603"/>
            <a:ext cx="1005578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800"/>
              <a:t>United States (US)</a:t>
            </a:r>
            <a:endParaRPr/>
          </a:p>
        </p:txBody>
      </p:sp>
      <p:sp>
        <p:nvSpPr>
          <p:cNvPr id="323" name="Google Shape;323;p15"/>
          <p:cNvSpPr txBox="1">
            <a:spLocks noGrp="1"/>
          </p:cNvSpPr>
          <p:nvPr>
            <p:ph type="body" idx="2"/>
          </p:nvPr>
        </p:nvSpPr>
        <p:spPr>
          <a:xfrm>
            <a:off x="1096994" y="1845734"/>
            <a:ext cx="1005578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1900"/>
              <a:buFont typeface="Calibri"/>
              <a:buNone/>
            </a:pPr>
            <a:r>
              <a:rPr lang="en-US"/>
              <a:t>Title IX: “No person in the United States shall, on the basis of sex, be excluded from participation in, be denied the benefits of, or be subjected to discrimination under any education program or activity receiving Federal financial assistance.”</a:t>
            </a:r>
            <a:endParaRPr/>
          </a:p>
          <a:p>
            <a:pPr marL="0" lvl="0" indent="0" algn="l" rtl="0">
              <a:lnSpc>
                <a:spcPct val="90000"/>
              </a:lnSpc>
              <a:spcBef>
                <a:spcPts val="1400"/>
              </a:spcBef>
              <a:spcAft>
                <a:spcPts val="0"/>
              </a:spcAft>
              <a:buSzPts val="1900"/>
              <a:buFont typeface="Calibri"/>
              <a:buNone/>
            </a:pPr>
            <a:r>
              <a:rPr lang="en-US"/>
              <a:t>Changes from 2020 included a revision to Section 106.8 of the governing regulations to state that “[t]he requirements of . . . this section apply only to sex discrimination occurring against a person in the United States.”</a:t>
            </a:r>
            <a:endParaRPr/>
          </a:p>
          <a:p>
            <a:pPr marL="0" lvl="0" indent="0" algn="l" rtl="0">
              <a:lnSpc>
                <a:spcPct val="90000"/>
              </a:lnSpc>
              <a:spcBef>
                <a:spcPts val="1400"/>
              </a:spcBef>
              <a:spcAft>
                <a:spcPts val="0"/>
              </a:spcAft>
              <a:buSzPts val="1900"/>
              <a:buFont typeface="Calibri"/>
              <a:buNone/>
            </a:pPr>
            <a:r>
              <a:rPr lang="en-US"/>
              <a:t>Also states that institutions’ “non-discrimination polic[ies], grievance procedures that apply to sex discrimination, and grievance process[es] that appl[y] to sexual harassment, do not apply to persons outside the United States.</a:t>
            </a:r>
            <a:endParaRPr/>
          </a:p>
        </p:txBody>
      </p:sp>
      <p:sp>
        <p:nvSpPr>
          <p:cNvPr id="324" name="Google Shape;324;p15"/>
          <p:cNvSpPr/>
          <p:nvPr/>
        </p:nvSpPr>
        <p:spPr>
          <a:xfrm>
            <a:off x="14" y="6334316"/>
            <a:ext cx="12188811" cy="66484"/>
          </a:xfrm>
          <a:prstGeom prst="rect">
            <a:avLst/>
          </a:prstGeom>
          <a:solidFill>
            <a:srgbClr val="8BC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0" y="6400800"/>
            <a:ext cx="12188825" cy="457200"/>
          </a:xfrm>
          <a:prstGeom prst="rect">
            <a:avLst/>
          </a:prstGeom>
          <a:solidFill>
            <a:srgbClr val="536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txBox="1"/>
          <p:nvPr/>
        </p:nvSpPr>
        <p:spPr>
          <a:xfrm>
            <a:off x="10002008" y="6657945"/>
            <a:ext cx="2186817"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70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1"/>
        <p:cNvGrpSpPr/>
        <p:nvPr/>
      </p:nvGrpSpPr>
      <p:grpSpPr>
        <a:xfrm>
          <a:off x="0" y="0"/>
          <a:ext cx="0" cy="0"/>
          <a:chOff x="0" y="0"/>
          <a:chExt cx="0" cy="0"/>
        </a:xfrm>
      </p:grpSpPr>
      <p:sp>
        <p:nvSpPr>
          <p:cNvPr id="332" name="Google Shape;332;p16"/>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0"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4" name="Google Shape;334;p16"/>
          <p:cNvCxnSpPr/>
          <p:nvPr/>
        </p:nvCxnSpPr>
        <p:spPr>
          <a:xfrm>
            <a:off x="1207343" y="4343400"/>
            <a:ext cx="9872948" cy="0"/>
          </a:xfrm>
          <a:prstGeom prst="straightConnector1">
            <a:avLst/>
          </a:prstGeom>
          <a:noFill/>
          <a:ln w="9525" cap="flat" cmpd="sng">
            <a:solidFill>
              <a:srgbClr val="FEFEFE"/>
            </a:solidFill>
            <a:prstDash val="solid"/>
            <a:round/>
            <a:headEnd type="none" w="sm" len="sm"/>
            <a:tailEnd type="none" w="sm" len="sm"/>
          </a:ln>
        </p:spPr>
      </p:cxnSp>
      <p:sp>
        <p:nvSpPr>
          <p:cNvPr id="335" name="Google Shape;335;p16"/>
          <p:cNvSpPr/>
          <p:nvPr/>
        </p:nvSpPr>
        <p:spPr>
          <a:xfrm>
            <a:off x="0" y="0"/>
            <a:ext cx="12188825" cy="6858000"/>
          </a:xfrm>
          <a:prstGeom prst="rect">
            <a:avLst/>
          </a:prstGeom>
          <a:solidFill>
            <a:srgbClr val="1A20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6"/>
          <p:cNvSpPr txBox="1">
            <a:spLocks noGrp="1"/>
          </p:cNvSpPr>
          <p:nvPr>
            <p:ph type="title" idx="4294967295"/>
          </p:nvPr>
        </p:nvSpPr>
        <p:spPr>
          <a:xfrm>
            <a:off x="5137589" y="988741"/>
            <a:ext cx="6246789" cy="488051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300"/>
              <a:buFont typeface="Calibri"/>
              <a:buNone/>
            </a:pPr>
            <a:r>
              <a:rPr lang="en-US" sz="5300">
                <a:solidFill>
                  <a:srgbClr val="FFFFFF"/>
                </a:solidFill>
              </a:rPr>
              <a:t>Actual Knowledge + Sexual Harassment + Education Program + United States = </a:t>
            </a:r>
            <a:br>
              <a:rPr lang="en-US" sz="5300">
                <a:solidFill>
                  <a:srgbClr val="FFFFFF"/>
                </a:solidFill>
              </a:rPr>
            </a:br>
            <a:r>
              <a:rPr lang="en-US" sz="9600" b="1">
                <a:solidFill>
                  <a:srgbClr val="FFFFFF"/>
                </a:solidFill>
              </a:rPr>
              <a:t>IX</a:t>
            </a:r>
            <a:endParaRPr/>
          </a:p>
        </p:txBody>
      </p:sp>
      <p:sp>
        <p:nvSpPr>
          <p:cNvPr id="337" name="Google Shape;337;p16"/>
          <p:cNvSpPr/>
          <p:nvPr/>
        </p:nvSpPr>
        <p:spPr>
          <a:xfrm>
            <a:off x="0" y="0"/>
            <a:ext cx="1438281"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338" name="Google Shape;338;p16"/>
          <p:cNvSpPr/>
          <p:nvPr/>
        </p:nvSpPr>
        <p:spPr>
          <a:xfrm>
            <a:off x="1438281" y="0"/>
            <a:ext cx="3214802" cy="6858000"/>
          </a:xfrm>
          <a:prstGeom prst="rect">
            <a:avLst/>
          </a:prstGeom>
          <a:solidFill>
            <a:srgbClr val="27304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8"/>
          <p:cNvSpPr/>
          <p:nvPr/>
        </p:nvSpPr>
        <p:spPr>
          <a:xfrm>
            <a:off x="3174"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4"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 name="Google Shape;276;p8"/>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277" name="Google Shape;277;p8"/>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8"/>
          <p:cNvSpPr txBox="1">
            <a:spLocks noGrp="1"/>
          </p:cNvSpPr>
          <p:nvPr>
            <p:ph type="title"/>
          </p:nvPr>
        </p:nvSpPr>
        <p:spPr>
          <a:xfrm>
            <a:off x="1096994" y="286603"/>
            <a:ext cx="1005578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800" b="1" dirty="0"/>
              <a:t>AK + SH + EP + US = IX</a:t>
            </a:r>
            <a:br>
              <a:rPr lang="en-US" sz="4800" b="1" dirty="0"/>
            </a:br>
            <a:r>
              <a:rPr lang="en-US" sz="4800" b="1" dirty="0"/>
              <a:t>Now what?</a:t>
            </a:r>
            <a:endParaRPr dirty="0"/>
          </a:p>
        </p:txBody>
      </p:sp>
      <p:cxnSp>
        <p:nvCxnSpPr>
          <p:cNvPr id="279" name="Google Shape;279;p8"/>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280" name="Google Shape;280;p8"/>
          <p:cNvSpPr txBox="1"/>
          <p:nvPr/>
        </p:nvSpPr>
        <p:spPr>
          <a:xfrm>
            <a:off x="741344" y="2449360"/>
            <a:ext cx="6858000" cy="4122037"/>
          </a:xfrm>
          <a:prstGeom prst="rect">
            <a:avLst/>
          </a:prstGeom>
          <a:noFill/>
          <a:ln>
            <a:noFill/>
          </a:ln>
        </p:spPr>
        <p:txBody>
          <a:bodyPr spcFirstLastPara="1" wrap="square" lIns="0" tIns="45700" rIns="0" bIns="45700" anchor="t" anchorCtr="0">
            <a:normAutofit/>
          </a:bodyPr>
          <a:lstStyle/>
          <a:p>
            <a:pPr marL="285750" marR="0" lvl="0" indent="-285750" algn="l" rtl="0">
              <a:lnSpc>
                <a:spcPct val="90000"/>
              </a:lnSpc>
              <a:spcBef>
                <a:spcPts val="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Respond “promptly in a manner that is not deliberately indifferent”</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Title IX Coordinator should promptly contact the complainant.</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School should offer supportive measures, even if formal complaint not filed. </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Explain to complainant the process for filing a formal complaint. </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Offer supportive measures to respondent if formal complaint is filed. </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Follow a grievance process before imposing discipline or sanctions.</a:t>
            </a:r>
            <a:endParaRPr dirty="0"/>
          </a:p>
          <a:p>
            <a:pPr marL="285750" marR="0" lvl="0" indent="-285750" algn="l" rtl="0">
              <a:lnSpc>
                <a:spcPct val="90000"/>
              </a:lnSpc>
              <a:spcBef>
                <a:spcPts val="12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Keep excellent records. </a:t>
            </a:r>
          </a:p>
          <a:p>
            <a:pPr marL="285750" marR="0" lvl="0" indent="-285750" algn="l" rtl="0">
              <a:lnSpc>
                <a:spcPct val="90000"/>
              </a:lnSpc>
              <a:spcBef>
                <a:spcPts val="1200"/>
              </a:spcBef>
              <a:spcAft>
                <a:spcPts val="0"/>
              </a:spcAft>
              <a:buClr>
                <a:schemeClr val="accent1"/>
              </a:buClr>
              <a:buSzPts val="1800"/>
              <a:buFont typeface="Calibri"/>
              <a:buChar char="•"/>
            </a:pPr>
            <a:r>
              <a:rPr lang="en-US" sz="1800" dirty="0">
                <a:solidFill>
                  <a:srgbClr val="3F3F3F"/>
                </a:solidFill>
                <a:latin typeface="Calibri"/>
                <a:cs typeface="Calibri"/>
                <a:sym typeface="Calibri"/>
              </a:rPr>
              <a:t>Note there is much more to discuss here…in a </a:t>
            </a:r>
            <a:r>
              <a:rPr lang="en-US" sz="1800">
                <a:solidFill>
                  <a:srgbClr val="3F3F3F"/>
                </a:solidFill>
                <a:latin typeface="Calibri"/>
                <a:cs typeface="Calibri"/>
                <a:sym typeface="Calibri"/>
              </a:rPr>
              <a:t>different presentation!</a:t>
            </a:r>
            <a:endParaRPr dirty="0"/>
          </a:p>
        </p:txBody>
      </p:sp>
      <p:pic>
        <p:nvPicPr>
          <p:cNvPr id="281" name="Google Shape;281;p8" descr="A picture containing text&#10;&#10;Description automatically generated"/>
          <p:cNvPicPr preferRelativeResize="0"/>
          <p:nvPr/>
        </p:nvPicPr>
        <p:blipFill rotWithShape="1">
          <a:blip r:embed="rId3">
            <a:alphaModFix/>
          </a:blip>
          <a:srcRect/>
          <a:stretch/>
        </p:blipFill>
        <p:spPr>
          <a:xfrm>
            <a:off x="8018481" y="2304078"/>
            <a:ext cx="3134292" cy="2695491"/>
          </a:xfrm>
          <a:prstGeom prst="rect">
            <a:avLst/>
          </a:prstGeom>
          <a:noFill/>
          <a:ln>
            <a:noFill/>
          </a:ln>
        </p:spPr>
      </p:pic>
      <p:sp>
        <p:nvSpPr>
          <p:cNvPr id="282" name="Google Shape;282;p8"/>
          <p:cNvSpPr/>
          <p:nvPr/>
        </p:nvSpPr>
        <p:spPr>
          <a:xfrm>
            <a:off x="14" y="6334316"/>
            <a:ext cx="12188811" cy="66484"/>
          </a:xfrm>
          <a:prstGeom prst="rect">
            <a:avLst/>
          </a:prstGeom>
          <a:solidFill>
            <a:srgbClr val="7A7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txBox="1"/>
          <p:nvPr/>
        </p:nvSpPr>
        <p:spPr>
          <a:xfrm>
            <a:off x="8712681" y="5028113"/>
            <a:ext cx="244009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dirty="0">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b="0" i="0" u="none" strike="noStrike" cap="none" dirty="0">
                <a:solidFill>
                  <a:srgbClr val="FFFFFF"/>
                </a:solidFill>
                <a:latin typeface="Calibri"/>
                <a:ea typeface="Calibri"/>
                <a:cs typeface="Calibri"/>
                <a:sym typeface="Calibri"/>
              </a:rPr>
              <a:t> by Unknown Author is licensed under </a:t>
            </a:r>
            <a:r>
              <a:rPr lang="en-US" sz="700" b="0" i="0" u="sng" strike="noStrike" cap="none" dirty="0">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17"/>
          <p:cNvSpPr/>
          <p:nvPr/>
        </p:nvSpPr>
        <p:spPr>
          <a:xfrm>
            <a:off x="3174"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14"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 name="Google Shape;345;p17"/>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346" name="Google Shape;346;p17"/>
          <p:cNvSpPr/>
          <p:nvPr/>
        </p:nvSpPr>
        <p:spPr>
          <a:xfrm>
            <a:off x="0" y="1"/>
            <a:ext cx="12188825"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7"/>
          <p:cNvSpPr/>
          <p:nvPr/>
        </p:nvSpPr>
        <p:spPr>
          <a:xfrm>
            <a:off x="0" y="0"/>
            <a:ext cx="12188825"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7"/>
          <p:cNvSpPr txBox="1">
            <a:spLocks noGrp="1"/>
          </p:cNvSpPr>
          <p:nvPr>
            <p:ph type="title"/>
          </p:nvPr>
        </p:nvSpPr>
        <p:spPr>
          <a:xfrm>
            <a:off x="5180251" y="634946"/>
            <a:ext cx="6366484"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42595B"/>
              </a:buClr>
              <a:buSzPts val="5300"/>
              <a:buFont typeface="Calibri"/>
              <a:buNone/>
            </a:pPr>
            <a:r>
              <a:rPr lang="en-US" sz="5300" dirty="0">
                <a:solidFill>
                  <a:srgbClr val="42595B"/>
                </a:solidFill>
              </a:rPr>
              <a:t>What schools need now</a:t>
            </a:r>
            <a:endParaRPr dirty="0"/>
          </a:p>
        </p:txBody>
      </p:sp>
      <p:pic>
        <p:nvPicPr>
          <p:cNvPr id="349" name="Google Shape;349;p17"/>
          <p:cNvPicPr preferRelativeResize="0">
            <a:picLocks noGrp="1"/>
          </p:cNvPicPr>
          <p:nvPr>
            <p:ph type="body" idx="2"/>
          </p:nvPr>
        </p:nvPicPr>
        <p:blipFill rotWithShape="1">
          <a:blip r:embed="rId3">
            <a:alphaModFix/>
          </a:blip>
          <a:srcRect r="9693" b="-2"/>
          <a:stretch/>
        </p:blipFill>
        <p:spPr>
          <a:xfrm>
            <a:off x="20" y="-12128"/>
            <a:ext cx="4653063" cy="6870127"/>
          </a:xfrm>
          <a:prstGeom prst="rect">
            <a:avLst/>
          </a:prstGeom>
          <a:noFill/>
          <a:ln>
            <a:noFill/>
          </a:ln>
        </p:spPr>
      </p:pic>
      <p:cxnSp>
        <p:nvCxnSpPr>
          <p:cNvPr id="350" name="Google Shape;350;p17"/>
          <p:cNvCxnSpPr/>
          <p:nvPr/>
        </p:nvCxnSpPr>
        <p:spPr>
          <a:xfrm>
            <a:off x="5286240" y="2085703"/>
            <a:ext cx="6169079"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351" name="Google Shape;351;p17"/>
          <p:cNvSpPr txBox="1">
            <a:spLocks noGrp="1"/>
          </p:cNvSpPr>
          <p:nvPr>
            <p:ph type="body" idx="1"/>
          </p:nvPr>
        </p:nvSpPr>
        <p:spPr>
          <a:xfrm>
            <a:off x="5027612" y="2198914"/>
            <a:ext cx="7158039" cy="4725570"/>
          </a:xfrm>
          <a:prstGeom prst="rect">
            <a:avLst/>
          </a:prstGeom>
          <a:noFill/>
          <a:ln>
            <a:noFill/>
          </a:ln>
        </p:spPr>
        <p:txBody>
          <a:bodyPr spcFirstLastPara="1" wrap="square" lIns="0" tIns="45700" rIns="0" bIns="45700" anchor="t" anchorCtr="0">
            <a:normAutofit fontScale="70000" lnSpcReduction="20000"/>
          </a:bodyPr>
          <a:lstStyle/>
          <a:p>
            <a:pPr marL="91413" lvl="0" indent="-109464" algn="l" rtl="0">
              <a:lnSpc>
                <a:spcPct val="90000"/>
              </a:lnSpc>
              <a:spcBef>
                <a:spcPts val="0"/>
              </a:spcBef>
              <a:spcAft>
                <a:spcPts val="0"/>
              </a:spcAft>
              <a:buClr>
                <a:schemeClr val="dk1"/>
              </a:buClr>
              <a:buSzPct val="100000"/>
              <a:buFont typeface="Calibri"/>
              <a:buChar char="•"/>
            </a:pPr>
            <a:r>
              <a:rPr lang="en-US" sz="2758" dirty="0"/>
              <a:t>Title IX coordinator identified with contact info must be posted on website.</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All people involved in the process—Title IX coordinators, investigators, initial and appellate decision-makers, and others—must receive training.</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Training must be non-biased and not rely on stereotypes.</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Schools must adopt and publish grievance procedures that provide for prompt and equitable resolution. Decide on standard of evidence. </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Schools must provide notice of their grievance procedures and process, including how to report or file a complaint.</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Schools should have standards and process for vetting for bias/conflicts.</a:t>
            </a:r>
            <a:endParaRPr sz="2758" dirty="0"/>
          </a:p>
          <a:p>
            <a:pPr marL="91413" lvl="0" indent="-109464" algn="l" rtl="0">
              <a:lnSpc>
                <a:spcPct val="90000"/>
              </a:lnSpc>
              <a:spcBef>
                <a:spcPts val="1400"/>
              </a:spcBef>
              <a:spcAft>
                <a:spcPts val="0"/>
              </a:spcAft>
              <a:buClr>
                <a:schemeClr val="dk1"/>
              </a:buClr>
              <a:buSzPct val="100000"/>
              <a:buFont typeface="Calibri"/>
              <a:buChar char="•"/>
            </a:pPr>
            <a:r>
              <a:rPr lang="en-US" sz="2758" dirty="0"/>
              <a:t>Records must be kept for 7 years (investigation records, appeal records, informal resolution records, training materials, response to all reports and formal complaints).</a:t>
            </a:r>
            <a:endParaRPr sz="2758" dirty="0"/>
          </a:p>
          <a:p>
            <a:pPr marL="91413" lvl="0" indent="-2513" algn="l" rtl="0">
              <a:lnSpc>
                <a:spcPct val="90000"/>
              </a:lnSpc>
              <a:spcBef>
                <a:spcPts val="1400"/>
              </a:spcBef>
              <a:spcAft>
                <a:spcPts val="0"/>
              </a:spcAft>
              <a:buSzPct val="100000"/>
              <a:buFont typeface="Calibri"/>
              <a:buNone/>
            </a:pPr>
            <a:endParaRPr sz="1400" dirty="0"/>
          </a:p>
          <a:p>
            <a:pPr marL="91413" lvl="0" indent="-2513" algn="l" rtl="0">
              <a:lnSpc>
                <a:spcPct val="90000"/>
              </a:lnSpc>
              <a:spcBef>
                <a:spcPts val="1400"/>
              </a:spcBef>
              <a:spcAft>
                <a:spcPts val="0"/>
              </a:spcAft>
              <a:buSzPct val="100000"/>
              <a:buFont typeface="Calibri"/>
              <a:buNone/>
            </a:pPr>
            <a:endParaRPr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 calcmode="lin" valueType="num">
                                      <p:cBhvr additive="base">
                                        <p:cTn id="7" dur="500" fill="hold"/>
                                        <p:tgtEl>
                                          <p:spTgt spid="3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1">
                                            <p:txEl>
                                              <p:pRg st="1" end="1"/>
                                            </p:txEl>
                                          </p:spTgt>
                                        </p:tgtEl>
                                        <p:attrNameLst>
                                          <p:attrName>style.visibility</p:attrName>
                                        </p:attrNameLst>
                                      </p:cBhvr>
                                      <p:to>
                                        <p:strVal val="visible"/>
                                      </p:to>
                                    </p:set>
                                    <p:anim calcmode="lin" valueType="num">
                                      <p:cBhvr additive="base">
                                        <p:cTn id="13" dur="500" fill="hold"/>
                                        <p:tgtEl>
                                          <p:spTgt spid="3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1">
                                            <p:txEl>
                                              <p:pRg st="2" end="2"/>
                                            </p:txEl>
                                          </p:spTgt>
                                        </p:tgtEl>
                                        <p:attrNameLst>
                                          <p:attrName>style.visibility</p:attrName>
                                        </p:attrNameLst>
                                      </p:cBhvr>
                                      <p:to>
                                        <p:strVal val="visible"/>
                                      </p:to>
                                    </p:set>
                                    <p:anim calcmode="lin" valueType="num">
                                      <p:cBhvr additive="base">
                                        <p:cTn id="19" dur="500" fill="hold"/>
                                        <p:tgtEl>
                                          <p:spTgt spid="3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1">
                                            <p:txEl>
                                              <p:pRg st="3" end="3"/>
                                            </p:txEl>
                                          </p:spTgt>
                                        </p:tgtEl>
                                        <p:attrNameLst>
                                          <p:attrName>style.visibility</p:attrName>
                                        </p:attrNameLst>
                                      </p:cBhvr>
                                      <p:to>
                                        <p:strVal val="visible"/>
                                      </p:to>
                                    </p:set>
                                    <p:anim calcmode="lin" valueType="num">
                                      <p:cBhvr additive="base">
                                        <p:cTn id="25" dur="500" fill="hold"/>
                                        <p:tgtEl>
                                          <p:spTgt spid="3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1">
                                            <p:txEl>
                                              <p:pRg st="4" end="4"/>
                                            </p:txEl>
                                          </p:spTgt>
                                        </p:tgtEl>
                                        <p:attrNameLst>
                                          <p:attrName>style.visibility</p:attrName>
                                        </p:attrNameLst>
                                      </p:cBhvr>
                                      <p:to>
                                        <p:strVal val="visible"/>
                                      </p:to>
                                    </p:set>
                                    <p:anim calcmode="lin" valueType="num">
                                      <p:cBhvr additive="base">
                                        <p:cTn id="31" dur="500" fill="hold"/>
                                        <p:tgtEl>
                                          <p:spTgt spid="3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1">
                                            <p:txEl>
                                              <p:pRg st="5" end="5"/>
                                            </p:txEl>
                                          </p:spTgt>
                                        </p:tgtEl>
                                        <p:attrNameLst>
                                          <p:attrName>style.visibility</p:attrName>
                                        </p:attrNameLst>
                                      </p:cBhvr>
                                      <p:to>
                                        <p:strVal val="visible"/>
                                      </p:to>
                                    </p:set>
                                    <p:anim calcmode="lin" valueType="num">
                                      <p:cBhvr additive="base">
                                        <p:cTn id="37" dur="500" fill="hold"/>
                                        <p:tgtEl>
                                          <p:spTgt spid="3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1">
                                            <p:txEl>
                                              <p:pRg st="6" end="6"/>
                                            </p:txEl>
                                          </p:spTgt>
                                        </p:tgtEl>
                                        <p:attrNameLst>
                                          <p:attrName>style.visibility</p:attrName>
                                        </p:attrNameLst>
                                      </p:cBhvr>
                                      <p:to>
                                        <p:strVal val="visible"/>
                                      </p:to>
                                    </p:set>
                                    <p:anim calcmode="lin" valueType="num">
                                      <p:cBhvr additive="base">
                                        <p:cTn id="43" dur="500" fill="hold"/>
                                        <p:tgtEl>
                                          <p:spTgt spid="3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1db4cd80ef_0_0"/>
          <p:cNvSpPr txBox="1">
            <a:spLocks noGrp="1"/>
          </p:cNvSpPr>
          <p:nvPr>
            <p:ph type="title"/>
          </p:nvPr>
        </p:nvSpPr>
        <p:spPr>
          <a:xfrm>
            <a:off x="1096994" y="286604"/>
            <a:ext cx="100557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Training Requirements</a:t>
            </a:r>
            <a:endParaRPr/>
          </a:p>
        </p:txBody>
      </p:sp>
      <p:sp>
        <p:nvSpPr>
          <p:cNvPr id="358" name="Google Shape;358;g11db4cd80ef_0_0"/>
          <p:cNvSpPr txBox="1">
            <a:spLocks noGrp="1"/>
          </p:cNvSpPr>
          <p:nvPr>
            <p:ph type="body" idx="1"/>
          </p:nvPr>
        </p:nvSpPr>
        <p:spPr>
          <a:xfrm>
            <a:off x="1096994" y="1845735"/>
            <a:ext cx="4936500" cy="4023300"/>
          </a:xfrm>
          <a:prstGeom prst="rect">
            <a:avLst/>
          </a:prstGeom>
        </p:spPr>
        <p:txBody>
          <a:bodyPr spcFirstLastPara="1" wrap="square" lIns="0" tIns="45700" rIns="0" bIns="45700" anchor="t" anchorCtr="0">
            <a:normAutofit/>
          </a:bodyPr>
          <a:lstStyle/>
          <a:p>
            <a:pPr marL="457200" lvl="0" indent="-342900" algn="l" rtl="0">
              <a:lnSpc>
                <a:spcPct val="115000"/>
              </a:lnSpc>
              <a:spcBef>
                <a:spcPts val="0"/>
              </a:spcBef>
              <a:spcAft>
                <a:spcPts val="0"/>
              </a:spcAft>
              <a:buClr>
                <a:schemeClr val="dk1"/>
              </a:buClr>
              <a:buSzPts val="1800"/>
              <a:buChar char="●"/>
            </a:pPr>
            <a:r>
              <a:rPr lang="en-US" sz="2200" dirty="0">
                <a:solidFill>
                  <a:schemeClr val="dk1"/>
                </a:solidFill>
              </a:rPr>
              <a:t>The law does not dictate how often training should occur or how long it should be</a:t>
            </a:r>
            <a:endParaRPr sz="22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2200" dirty="0">
                <a:solidFill>
                  <a:schemeClr val="dk1"/>
                </a:solidFill>
              </a:rPr>
              <a:t>Training must cover the scope of Title IX, the new definition of sexual harassment, how to conduct investigations, the grievance process, and how to serve impartially. </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dirty="0">
                <a:solidFill>
                  <a:schemeClr val="dk1"/>
                </a:solidFill>
              </a:rPr>
              <a:t>Training documents must be posted on the school website</a:t>
            </a:r>
            <a:endParaRPr sz="3099"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A52143D4-9C89-4D24-B886-433F0756FA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16301" y="1845735"/>
            <a:ext cx="5107017" cy="2872697"/>
          </a:xfrm>
          <a:prstGeom prst="rect">
            <a:avLst/>
          </a:prstGeom>
        </p:spPr>
      </p:pic>
      <p:sp>
        <p:nvSpPr>
          <p:cNvPr id="7" name="TextBox 6">
            <a:extLst>
              <a:ext uri="{FF2B5EF4-FFF2-40B4-BE49-F238E27FC236}">
                <a16:creationId xmlns:a16="http://schemas.microsoft.com/office/drawing/2014/main" id="{41474774-DEFC-4E10-A2F0-816B749E90B6}"/>
              </a:ext>
            </a:extLst>
          </p:cNvPr>
          <p:cNvSpPr txBox="1"/>
          <p:nvPr/>
        </p:nvSpPr>
        <p:spPr>
          <a:xfrm>
            <a:off x="6216302" y="4831575"/>
            <a:ext cx="2304034" cy="369332"/>
          </a:xfrm>
          <a:prstGeom prst="rect">
            <a:avLst/>
          </a:prstGeom>
          <a:noFill/>
        </p:spPr>
        <p:txBody>
          <a:bodyPr wrap="square" rtlCol="0">
            <a:spAutoFit/>
          </a:bodyPr>
          <a:lstStyle/>
          <a:p>
            <a:r>
              <a:rPr lang="en-US" sz="900" dirty="0">
                <a:solidFill>
                  <a:schemeClr val="bg1">
                    <a:lumMod val="85000"/>
                  </a:schemeClr>
                </a:solidFill>
                <a:hlinkClick r:id="rId4" tooltip="http://www.mynextmove.org/profile/summary/11-3131.00">
                  <a:extLst>
                    <a:ext uri="{A12FA001-AC4F-418D-AE19-62706E023703}">
                      <ahyp:hlinkClr xmlns:ahyp="http://schemas.microsoft.com/office/drawing/2018/hyperlinkcolor" val="tx"/>
                    </a:ext>
                  </a:extLst>
                </a:hlinkClick>
              </a:rPr>
              <a:t>This Photo</a:t>
            </a:r>
            <a:r>
              <a:rPr lang="en-US" sz="900" dirty="0">
                <a:solidFill>
                  <a:schemeClr val="bg1">
                    <a:lumMod val="85000"/>
                  </a:schemeClr>
                </a:solidFill>
              </a:rPr>
              <a:t> by Unknown Author is licensed under </a:t>
            </a:r>
            <a:r>
              <a:rPr lang="en-US" sz="900" dirty="0">
                <a:solidFill>
                  <a:schemeClr val="bg1">
                    <a:lumMod val="85000"/>
                  </a:schemeClr>
                </a:solidFill>
                <a:hlinkClick r:id="rId5" tooltip="https://creativecommons.org/licenses/by/3.0/">
                  <a:extLst>
                    <a:ext uri="{A12FA001-AC4F-418D-AE19-62706E023703}">
                      <ahyp:hlinkClr xmlns:ahyp="http://schemas.microsoft.com/office/drawing/2018/hyperlinkcolor" val="tx"/>
                    </a:ext>
                  </a:extLst>
                </a:hlinkClick>
              </a:rPr>
              <a:t>CC BY</a:t>
            </a:r>
            <a:endParaRPr lang="en-US" sz="900" dirty="0">
              <a:solidFill>
                <a:schemeClr val="bg1">
                  <a:lumMod val="85000"/>
                </a:schemeClr>
              </a:solidFill>
            </a:endParaRPr>
          </a:p>
        </p:txBody>
      </p:sp>
    </p:spTree>
    <p:extLst>
      <p:ext uri="{BB962C8B-B14F-4D97-AF65-F5344CB8AC3E}">
        <p14:creationId xmlns:p14="http://schemas.microsoft.com/office/powerpoint/2010/main" val="15787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
                                            <p:txEl>
                                              <p:pRg st="1" end="1"/>
                                            </p:txEl>
                                          </p:spTgt>
                                        </p:tgtEl>
                                        <p:attrNameLst>
                                          <p:attrName>style.visibility</p:attrName>
                                        </p:attrNameLst>
                                      </p:cBhvr>
                                      <p:to>
                                        <p:strVal val="visible"/>
                                      </p:to>
                                    </p:set>
                                    <p:anim calcmode="lin" valueType="num">
                                      <p:cBhvr additive="base">
                                        <p:cTn id="13" dur="500" fill="hold"/>
                                        <p:tgtEl>
                                          <p:spTgt spid="3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
                                            <p:txEl>
                                              <p:pRg st="2" end="2"/>
                                            </p:txEl>
                                          </p:spTgt>
                                        </p:tgtEl>
                                        <p:attrNameLst>
                                          <p:attrName>style.visibility</p:attrName>
                                        </p:attrNameLst>
                                      </p:cBhvr>
                                      <p:to>
                                        <p:strVal val="visible"/>
                                      </p:to>
                                    </p:set>
                                    <p:anim calcmode="lin" valueType="num">
                                      <p:cBhvr additive="base">
                                        <p:cTn id="19" dur="500" fill="hold"/>
                                        <p:tgtEl>
                                          <p:spTgt spid="3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34E79"/>
            </a:gs>
            <a:gs pos="65000">
              <a:srgbClr val="263564"/>
            </a:gs>
            <a:gs pos="100000">
              <a:srgbClr val="212A4D"/>
            </a:gs>
          </a:gsLst>
          <a:lin ang="16200000" scaled="0"/>
        </a:gradFill>
        <a:effectLst/>
      </p:bgPr>
    </p:bg>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EFEFE"/>
              </a:buClr>
              <a:buSzPts val="4700"/>
              <a:buFont typeface="Calibri"/>
              <a:buNone/>
            </a:pPr>
            <a:r>
              <a:rPr lang="en-US"/>
              <a:t>Today’s Objectives</a:t>
            </a:r>
            <a:endParaRPr/>
          </a:p>
        </p:txBody>
      </p:sp>
      <p:grpSp>
        <p:nvGrpSpPr>
          <p:cNvPr id="145" name="Google Shape;145;p2"/>
          <p:cNvGrpSpPr/>
          <p:nvPr/>
        </p:nvGrpSpPr>
        <p:grpSpPr>
          <a:xfrm>
            <a:off x="1096963" y="2102889"/>
            <a:ext cx="10052082" cy="3509471"/>
            <a:chOff x="0" y="256626"/>
            <a:chExt cx="10052082" cy="3509471"/>
          </a:xfrm>
        </p:grpSpPr>
        <p:sp>
          <p:nvSpPr>
            <p:cNvPr id="146" name="Google Shape;146;p2"/>
            <p:cNvSpPr/>
            <p:nvPr/>
          </p:nvSpPr>
          <p:spPr>
            <a:xfrm>
              <a:off x="3142" y="256626"/>
              <a:ext cx="3063701" cy="892800"/>
            </a:xfrm>
            <a:prstGeom prst="rect">
              <a:avLst/>
            </a:prstGeom>
            <a:solidFill>
              <a:srgbClr val="61A39F"/>
            </a:solidFill>
            <a:ln w="15875" cap="flat" cmpd="sng">
              <a:solidFill>
                <a:srgbClr val="61A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txBox="1"/>
            <p:nvPr/>
          </p:nvSpPr>
          <p:spPr>
            <a:xfrm>
              <a:off x="3142" y="256626"/>
              <a:ext cx="3063701"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Review</a:t>
              </a:r>
              <a:endParaRPr/>
            </a:p>
          </p:txBody>
        </p:sp>
        <p:sp>
          <p:nvSpPr>
            <p:cNvPr id="148" name="Google Shape;148;p2"/>
            <p:cNvSpPr/>
            <p:nvPr/>
          </p:nvSpPr>
          <p:spPr>
            <a:xfrm>
              <a:off x="0" y="1119335"/>
              <a:ext cx="3063701" cy="2616671"/>
            </a:xfrm>
            <a:prstGeom prst="rect">
              <a:avLst/>
            </a:prstGeom>
            <a:solidFill>
              <a:srgbClr val="D1E0DF">
                <a:alpha val="89803"/>
              </a:srgbClr>
            </a:solidFill>
            <a:ln w="15875" cap="flat" cmpd="sng">
              <a:solidFill>
                <a:srgbClr val="D1E0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txBox="1"/>
            <p:nvPr/>
          </p:nvSpPr>
          <p:spPr>
            <a:xfrm>
              <a:off x="0" y="1119335"/>
              <a:ext cx="3063701" cy="2616671"/>
            </a:xfrm>
            <a:prstGeom prst="rect">
              <a:avLst/>
            </a:prstGeom>
            <a:noFill/>
            <a:ln>
              <a:noFill/>
            </a:ln>
          </p:spPr>
          <p:txBody>
            <a:bodyPr spcFirstLastPara="1" wrap="square" lIns="165350" tIns="165350" rIns="220450" bIns="248025" anchor="t" anchorCtr="0">
              <a:noAutofit/>
            </a:bodyPr>
            <a:lstStyle/>
            <a:p>
              <a:pPr marL="0" marR="0" lvl="1" indent="0" algn="l"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Review the recent changes to Title IX</a:t>
              </a:r>
              <a:endParaRPr/>
            </a:p>
          </p:txBody>
        </p:sp>
        <p:sp>
          <p:nvSpPr>
            <p:cNvPr id="150" name="Google Shape;150;p2"/>
            <p:cNvSpPr/>
            <p:nvPr/>
          </p:nvSpPr>
          <p:spPr>
            <a:xfrm>
              <a:off x="3495761" y="256626"/>
              <a:ext cx="3063701" cy="892800"/>
            </a:xfrm>
            <a:prstGeom prst="rect">
              <a:avLst/>
            </a:prstGeom>
            <a:solidFill>
              <a:srgbClr val="61A39F"/>
            </a:solidFill>
            <a:ln w="15875" cap="flat" cmpd="sng">
              <a:solidFill>
                <a:srgbClr val="61A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txBox="1"/>
            <p:nvPr/>
          </p:nvSpPr>
          <p:spPr>
            <a:xfrm>
              <a:off x="3495761" y="256626"/>
              <a:ext cx="3063701"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Know</a:t>
              </a:r>
              <a:endParaRPr/>
            </a:p>
          </p:txBody>
        </p:sp>
        <p:sp>
          <p:nvSpPr>
            <p:cNvPr id="152" name="Google Shape;152;p2"/>
            <p:cNvSpPr/>
            <p:nvPr/>
          </p:nvSpPr>
          <p:spPr>
            <a:xfrm>
              <a:off x="3495761" y="1149426"/>
              <a:ext cx="3063701" cy="2616671"/>
            </a:xfrm>
            <a:prstGeom prst="rect">
              <a:avLst/>
            </a:prstGeom>
            <a:solidFill>
              <a:srgbClr val="D1E0DF">
                <a:alpha val="89803"/>
              </a:srgbClr>
            </a:solidFill>
            <a:ln w="15875" cap="flat" cmpd="sng">
              <a:solidFill>
                <a:srgbClr val="D1E0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txBox="1"/>
            <p:nvPr/>
          </p:nvSpPr>
          <p:spPr>
            <a:xfrm>
              <a:off x="3495761" y="1149426"/>
              <a:ext cx="3063701" cy="2616671"/>
            </a:xfrm>
            <a:prstGeom prst="rect">
              <a:avLst/>
            </a:prstGeom>
            <a:noFill/>
            <a:ln>
              <a:noFill/>
            </a:ln>
          </p:spPr>
          <p:txBody>
            <a:bodyPr spcFirstLastPara="1" wrap="square" lIns="165350" tIns="165350" rIns="220450" bIns="248025" anchor="t" anchorCtr="0">
              <a:noAutofit/>
            </a:bodyPr>
            <a:lstStyle/>
            <a:p>
              <a:pPr marL="0" marR="0" lvl="1" indent="0" algn="l"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Know what your school needs to be compliant</a:t>
              </a:r>
              <a:endParaRPr/>
            </a:p>
          </p:txBody>
        </p:sp>
        <p:sp>
          <p:nvSpPr>
            <p:cNvPr id="154" name="Google Shape;154;p2"/>
            <p:cNvSpPr/>
            <p:nvPr/>
          </p:nvSpPr>
          <p:spPr>
            <a:xfrm>
              <a:off x="6988381" y="256626"/>
              <a:ext cx="3063701" cy="892800"/>
            </a:xfrm>
            <a:prstGeom prst="rect">
              <a:avLst/>
            </a:prstGeom>
            <a:solidFill>
              <a:srgbClr val="61A39F"/>
            </a:solidFill>
            <a:ln w="15875" cap="flat" cmpd="sng">
              <a:solidFill>
                <a:srgbClr val="61A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txBox="1"/>
            <p:nvPr/>
          </p:nvSpPr>
          <p:spPr>
            <a:xfrm>
              <a:off x="6988381" y="256626"/>
              <a:ext cx="3063701"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Understand</a:t>
              </a:r>
              <a:endParaRPr/>
            </a:p>
          </p:txBody>
        </p:sp>
        <p:sp>
          <p:nvSpPr>
            <p:cNvPr id="156" name="Google Shape;156;p2"/>
            <p:cNvSpPr/>
            <p:nvPr/>
          </p:nvSpPr>
          <p:spPr>
            <a:xfrm>
              <a:off x="6988381" y="1149426"/>
              <a:ext cx="3063701" cy="2616671"/>
            </a:xfrm>
            <a:prstGeom prst="rect">
              <a:avLst/>
            </a:prstGeom>
            <a:solidFill>
              <a:srgbClr val="D1E0DF">
                <a:alpha val="89803"/>
              </a:srgbClr>
            </a:solidFill>
            <a:ln w="15875" cap="flat" cmpd="sng">
              <a:solidFill>
                <a:srgbClr val="D1E0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txBox="1"/>
            <p:nvPr/>
          </p:nvSpPr>
          <p:spPr>
            <a:xfrm>
              <a:off x="6988381" y="1149426"/>
              <a:ext cx="3063701" cy="2616671"/>
            </a:xfrm>
            <a:prstGeom prst="rect">
              <a:avLst/>
            </a:prstGeom>
            <a:noFill/>
            <a:ln>
              <a:noFill/>
            </a:ln>
          </p:spPr>
          <p:txBody>
            <a:bodyPr spcFirstLastPara="1" wrap="square" lIns="165350" tIns="165350" rIns="220450" bIns="248025" anchor="t" anchorCtr="0">
              <a:noAutofit/>
            </a:bodyPr>
            <a:lstStyle/>
            <a:p>
              <a:pPr marL="0" marR="0" lvl="1" indent="0" algn="l"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Calibri"/>
                  <a:ea typeface="Calibri"/>
                  <a:cs typeface="Calibri"/>
                  <a:sym typeface="Calibri"/>
                </a:rPr>
                <a:t>Understand some of the current tensions with k12 schools and Title IX</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1db4cd80ef_0_9"/>
          <p:cNvSpPr txBox="1">
            <a:spLocks noGrp="1"/>
          </p:cNvSpPr>
          <p:nvPr>
            <p:ph type="title"/>
          </p:nvPr>
        </p:nvSpPr>
        <p:spPr>
          <a:xfrm>
            <a:off x="1096994" y="286604"/>
            <a:ext cx="100557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Additional Resources</a:t>
            </a:r>
            <a:endParaRPr/>
          </a:p>
        </p:txBody>
      </p:sp>
      <p:sp>
        <p:nvSpPr>
          <p:cNvPr id="366" name="Google Shape;366;g11db4cd80ef_0_9"/>
          <p:cNvSpPr txBox="1">
            <a:spLocks noGrp="1"/>
          </p:cNvSpPr>
          <p:nvPr>
            <p:ph type="body" idx="1"/>
          </p:nvPr>
        </p:nvSpPr>
        <p:spPr>
          <a:xfrm>
            <a:off x="6329315" y="2149310"/>
            <a:ext cx="4936500" cy="4023300"/>
          </a:xfrm>
          <a:prstGeom prst="rect">
            <a:avLst/>
          </a:prstGeom>
        </p:spPr>
        <p:txBody>
          <a:bodyPr spcFirstLastPara="1" wrap="square" lIns="0" tIns="45700" rIns="0" bIns="45700" anchor="t" anchorCtr="0">
            <a:normAutofit/>
          </a:bodyPr>
          <a:lstStyle/>
          <a:p>
            <a:pPr marL="0" lvl="0" indent="0" algn="l" rtl="0">
              <a:spcBef>
                <a:spcPts val="0"/>
              </a:spcBef>
              <a:spcAft>
                <a:spcPts val="0"/>
              </a:spcAft>
              <a:buNone/>
            </a:pPr>
            <a:r>
              <a:rPr lang="en-US" b="1" dirty="0"/>
              <a:t>US Dept of Ed, Q and A on Title IX Regs on Sexual Harassment, published July 2021 </a:t>
            </a:r>
          </a:p>
          <a:p>
            <a:pPr marL="0" lvl="0" indent="0" algn="l" rtl="0">
              <a:spcBef>
                <a:spcPts val="0"/>
              </a:spcBef>
              <a:spcAft>
                <a:spcPts val="0"/>
              </a:spcAft>
              <a:buNone/>
            </a:pPr>
            <a:r>
              <a:rPr lang="en-US" dirty="0">
                <a:hlinkClick r:id="rId3"/>
              </a:rPr>
              <a:t>https://www2.ed.gov/about/offices/list/ocr/docs/202107-qa-titleix.pdf</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Jefferson County District in Colorado </a:t>
            </a:r>
            <a:r>
              <a:rPr lang="en-US" u="sng" dirty="0">
                <a:solidFill>
                  <a:schemeClr val="hlink"/>
                </a:solidFill>
                <a:hlinkClick r:id="rId4"/>
              </a:rPr>
              <a:t>https://www.jeffcopublicschools.org/legal/title_ix_policies_and_procedures</a:t>
            </a:r>
            <a:r>
              <a:rPr lang="en-US" dirty="0"/>
              <a:t> </a:t>
            </a:r>
          </a:p>
          <a:p>
            <a:pPr marL="0" lvl="0" indent="0" algn="l" rtl="0">
              <a:spcBef>
                <a:spcPts val="0"/>
              </a:spcBef>
              <a:spcAft>
                <a:spcPts val="200"/>
              </a:spcAft>
              <a:buNone/>
            </a:pPr>
            <a:endParaRPr lang="en-US" dirty="0"/>
          </a:p>
          <a:p>
            <a:pPr marL="0" lvl="0" indent="0" algn="l" rtl="0">
              <a:spcBef>
                <a:spcPts val="0"/>
              </a:spcBef>
              <a:buNone/>
            </a:pPr>
            <a:r>
              <a:rPr lang="en-US" b="1" dirty="0"/>
              <a:t>Association of Title IX Administrations (ATIXA)</a:t>
            </a:r>
          </a:p>
          <a:p>
            <a:pPr marL="0" lvl="0" indent="0" algn="l" rtl="0">
              <a:spcBef>
                <a:spcPts val="0"/>
              </a:spcBef>
              <a:buNone/>
            </a:pPr>
            <a:r>
              <a:rPr lang="en-US" dirty="0">
                <a:hlinkClick r:id="rId5"/>
              </a:rPr>
              <a:t>https://www.atixa.org/2020-regulations-requirement-posting-of-training-materials/</a:t>
            </a:r>
            <a:r>
              <a:rPr lang="en-US" dirty="0"/>
              <a:t> </a:t>
            </a:r>
            <a:endParaRPr dirty="0"/>
          </a:p>
        </p:txBody>
      </p:sp>
      <p:pic>
        <p:nvPicPr>
          <p:cNvPr id="3" name="Picture 2" descr="A library with bookshelves&#10;&#10;Description automatically generated with low confidence">
            <a:extLst>
              <a:ext uri="{FF2B5EF4-FFF2-40B4-BE49-F238E27FC236}">
                <a16:creationId xmlns:a16="http://schemas.microsoft.com/office/drawing/2014/main" id="{0C154D99-D2BD-421D-9864-D915F45DCD0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3170" y="2149310"/>
            <a:ext cx="5203598" cy="3252249"/>
          </a:xfrm>
          <a:prstGeom prst="rect">
            <a:avLst/>
          </a:prstGeom>
        </p:spPr>
      </p:pic>
      <p:sp>
        <p:nvSpPr>
          <p:cNvPr id="4" name="TextBox 3">
            <a:extLst>
              <a:ext uri="{FF2B5EF4-FFF2-40B4-BE49-F238E27FC236}">
                <a16:creationId xmlns:a16="http://schemas.microsoft.com/office/drawing/2014/main" id="{47CB0E8C-C040-4DE2-A66B-1CB86D13A7FD}"/>
              </a:ext>
            </a:extLst>
          </p:cNvPr>
          <p:cNvSpPr txBox="1"/>
          <p:nvPr/>
        </p:nvSpPr>
        <p:spPr>
          <a:xfrm>
            <a:off x="523170" y="5401559"/>
            <a:ext cx="3411601" cy="230832"/>
          </a:xfrm>
          <a:prstGeom prst="rect">
            <a:avLst/>
          </a:prstGeom>
          <a:noFill/>
        </p:spPr>
        <p:txBody>
          <a:bodyPr wrap="square" rtlCol="0">
            <a:spAutoFit/>
          </a:bodyPr>
          <a:lstStyle/>
          <a:p>
            <a:r>
              <a:rPr lang="en-US" sz="900" dirty="0">
                <a:hlinkClick r:id="rId7" tooltip="http://bilbosrandomthoughts.blogspot.com/2014/04/national-library-week.html"/>
              </a:rPr>
              <a:t>This Photo</a:t>
            </a:r>
            <a:r>
              <a:rPr lang="en-US" sz="900" dirty="0"/>
              <a:t> by Unknown Author is licensed under </a:t>
            </a:r>
            <a:r>
              <a:rPr lang="en-US" sz="900" dirty="0">
                <a:hlinkClick r:id="rId8" tooltip="https://creativecommons.org/licenses/by-nc/3.0/"/>
              </a:rPr>
              <a:t>CC BY-NC</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1da2c41462_0_20"/>
          <p:cNvSpPr txBox="1">
            <a:spLocks noGrp="1"/>
          </p:cNvSpPr>
          <p:nvPr>
            <p:ph type="title"/>
          </p:nvPr>
        </p:nvSpPr>
        <p:spPr>
          <a:xfrm>
            <a:off x="376975" y="286600"/>
            <a:ext cx="11560500" cy="1450800"/>
          </a:xfrm>
          <a:prstGeom prst="rect">
            <a:avLst/>
          </a:prstGeom>
        </p:spPr>
        <p:txBody>
          <a:bodyPr spcFirstLastPara="1" wrap="square" lIns="91425" tIns="45700" rIns="91425" bIns="45700" anchor="b" anchorCtr="0">
            <a:normAutofit fontScale="90000"/>
          </a:bodyPr>
          <a:lstStyle/>
          <a:p>
            <a:pPr marL="0" lvl="0" indent="0" algn="l" rtl="0">
              <a:lnSpc>
                <a:spcPct val="115000"/>
              </a:lnSpc>
              <a:spcBef>
                <a:spcPts val="1200"/>
              </a:spcBef>
              <a:spcAft>
                <a:spcPts val="0"/>
              </a:spcAft>
              <a:buClr>
                <a:schemeClr val="dk1"/>
              </a:buClr>
              <a:buSzPct val="34375"/>
              <a:buFont typeface="Arial"/>
              <a:buNone/>
            </a:pPr>
            <a:r>
              <a:rPr lang="en-US" sz="3200">
                <a:solidFill>
                  <a:srgbClr val="FFFFFF"/>
                </a:solidFill>
                <a:latin typeface="Arial"/>
                <a:ea typeface="Arial"/>
                <a:cs typeface="Arial"/>
                <a:sym typeface="Arial"/>
              </a:rPr>
              <a:t>DAVIS V. MONROE COUNTY BD. OF ED.</a:t>
            </a:r>
            <a:endParaRPr sz="32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ct val="61111"/>
              <a:buFont typeface="Arial"/>
              <a:buNone/>
            </a:pPr>
            <a:r>
              <a:rPr lang="en-US" sz="1800">
                <a:solidFill>
                  <a:srgbClr val="FFFFFF"/>
                </a:solidFill>
                <a:latin typeface="Arial"/>
                <a:ea typeface="Arial"/>
                <a:cs typeface="Arial"/>
                <a:sym typeface="Arial"/>
              </a:rPr>
              <a:t>526 U.S. 629 (1999)</a:t>
            </a:r>
            <a:endParaRPr sz="18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ct val="34375"/>
              <a:buFont typeface="Arial"/>
              <a:buNone/>
            </a:pPr>
            <a:r>
              <a:rPr lang="en-US" sz="3200">
                <a:solidFill>
                  <a:srgbClr val="FFFFFF"/>
                </a:solidFill>
                <a:latin typeface="Arial"/>
                <a:ea typeface="Arial"/>
                <a:cs typeface="Arial"/>
                <a:sym typeface="Arial"/>
              </a:rPr>
              <a:t>DAVIS V. MONROE COUNTY BD. OF ED.</a:t>
            </a:r>
            <a:endParaRPr sz="3200">
              <a:solidFill>
                <a:srgbClr val="FFFFFF"/>
              </a:solidFill>
              <a:latin typeface="Arial"/>
              <a:ea typeface="Arial"/>
              <a:cs typeface="Arial"/>
              <a:sym typeface="Arial"/>
            </a:endParaRPr>
          </a:p>
          <a:p>
            <a:pPr marL="0" lvl="0" indent="0" algn="l" rtl="0">
              <a:lnSpc>
                <a:spcPct val="115000"/>
              </a:lnSpc>
              <a:spcBef>
                <a:spcPts val="1200"/>
              </a:spcBef>
              <a:spcAft>
                <a:spcPts val="0"/>
              </a:spcAft>
              <a:buClr>
                <a:schemeClr val="dk1"/>
              </a:buClr>
              <a:buSzPct val="61111"/>
              <a:buFont typeface="Arial"/>
              <a:buNone/>
            </a:pPr>
            <a:r>
              <a:rPr lang="en-US" sz="1800">
                <a:solidFill>
                  <a:srgbClr val="FFFFFF"/>
                </a:solidFill>
                <a:latin typeface="Arial"/>
                <a:ea typeface="Arial"/>
                <a:cs typeface="Arial"/>
                <a:sym typeface="Arial"/>
              </a:rPr>
              <a:t>526 U.S. 629 (1999)</a:t>
            </a:r>
            <a:endParaRPr sz="1800">
              <a:solidFill>
                <a:srgbClr val="FFFFFF"/>
              </a:solidFill>
              <a:latin typeface="Arial"/>
              <a:ea typeface="Arial"/>
              <a:cs typeface="Arial"/>
              <a:sym typeface="Arial"/>
            </a:endParaRPr>
          </a:p>
          <a:p>
            <a:pPr marL="0" lvl="0" indent="0" algn="l" rtl="0">
              <a:spcBef>
                <a:spcPts val="1200"/>
              </a:spcBef>
              <a:spcAft>
                <a:spcPts val="0"/>
              </a:spcAft>
              <a:buNone/>
            </a:pPr>
            <a:r>
              <a:rPr lang="en-US"/>
              <a:t>Davis v. Monroe County Dep’t of Ed. 1999</a:t>
            </a:r>
            <a:endParaRPr/>
          </a:p>
        </p:txBody>
      </p:sp>
      <p:sp>
        <p:nvSpPr>
          <p:cNvPr id="374" name="Google Shape;374;g11da2c41462_0_20"/>
          <p:cNvSpPr txBox="1">
            <a:spLocks noGrp="1"/>
          </p:cNvSpPr>
          <p:nvPr>
            <p:ph type="body" idx="4294967295"/>
          </p:nvPr>
        </p:nvSpPr>
        <p:spPr>
          <a:xfrm>
            <a:off x="578025" y="2123625"/>
            <a:ext cx="11196000" cy="3865800"/>
          </a:xfrm>
          <a:prstGeom prst="rect">
            <a:avLst/>
          </a:prstGeom>
        </p:spPr>
        <p:txBody>
          <a:bodyPr spcFirstLastPara="1" wrap="square" lIns="0" tIns="45700" rIns="0" bIns="45700" anchor="t" anchorCtr="0">
            <a:normAutofit fontScale="92500"/>
          </a:bodyPr>
          <a:lstStyle/>
          <a:p>
            <a:pPr marL="914400" lvl="1" indent="-369569" algn="l" rtl="0">
              <a:lnSpc>
                <a:spcPct val="115000"/>
              </a:lnSpc>
              <a:spcBef>
                <a:spcPts val="200"/>
              </a:spcBef>
              <a:spcAft>
                <a:spcPts val="0"/>
              </a:spcAft>
              <a:buClr>
                <a:srgbClr val="00256D"/>
              </a:buClr>
              <a:buSzPct val="100000"/>
              <a:buFont typeface="Arial"/>
              <a:buChar char="◦"/>
            </a:pPr>
            <a:r>
              <a:rPr lang="en-US" sz="2400">
                <a:solidFill>
                  <a:srgbClr val="00256D"/>
                </a:solidFill>
                <a:highlight>
                  <a:srgbClr val="FFFFFF"/>
                </a:highlight>
                <a:latin typeface="Arial"/>
                <a:ea typeface="Arial"/>
                <a:cs typeface="Arial"/>
                <a:sym typeface="Arial"/>
              </a:rPr>
              <a:t>Prolonged pattern of student/student sexual harassment of a fifth-grade girl by a classmate</a:t>
            </a:r>
            <a:endParaRPr sz="2400">
              <a:solidFill>
                <a:srgbClr val="00256D"/>
              </a:solidFill>
              <a:highlight>
                <a:srgbClr val="FFFFFF"/>
              </a:highlight>
              <a:latin typeface="Arial"/>
              <a:ea typeface="Arial"/>
              <a:cs typeface="Arial"/>
              <a:sym typeface="Arial"/>
            </a:endParaRPr>
          </a:p>
          <a:p>
            <a:pPr marL="914400" lvl="1" indent="-369569" algn="l" rtl="0">
              <a:lnSpc>
                <a:spcPct val="115000"/>
              </a:lnSpc>
              <a:spcBef>
                <a:spcPts val="0"/>
              </a:spcBef>
              <a:spcAft>
                <a:spcPts val="0"/>
              </a:spcAft>
              <a:buClr>
                <a:srgbClr val="00256D"/>
              </a:buClr>
              <a:buSzPct val="100000"/>
              <a:buFont typeface="Arial"/>
              <a:buChar char="◦"/>
            </a:pPr>
            <a:r>
              <a:rPr lang="en-US" sz="2400">
                <a:solidFill>
                  <a:srgbClr val="00256D"/>
                </a:solidFill>
                <a:highlight>
                  <a:srgbClr val="FFFFFF"/>
                </a:highlight>
                <a:latin typeface="Arial"/>
                <a:ea typeface="Arial"/>
                <a:cs typeface="Arial"/>
                <a:sym typeface="Arial"/>
              </a:rPr>
              <a:t>Parents complained to three teachers and principal</a:t>
            </a:r>
            <a:endParaRPr sz="2400">
              <a:solidFill>
                <a:srgbClr val="00256D"/>
              </a:solidFill>
              <a:highlight>
                <a:srgbClr val="FFFFFF"/>
              </a:highlight>
              <a:latin typeface="Arial"/>
              <a:ea typeface="Arial"/>
              <a:cs typeface="Arial"/>
              <a:sym typeface="Arial"/>
            </a:endParaRPr>
          </a:p>
          <a:p>
            <a:pPr marL="914400" lvl="1" indent="-369569" algn="l" rtl="0">
              <a:lnSpc>
                <a:spcPct val="115000"/>
              </a:lnSpc>
              <a:spcBef>
                <a:spcPts val="0"/>
              </a:spcBef>
              <a:spcAft>
                <a:spcPts val="0"/>
              </a:spcAft>
              <a:buClr>
                <a:srgbClr val="00256D"/>
              </a:buClr>
              <a:buSzPct val="100000"/>
              <a:buFont typeface="Arial"/>
              <a:buChar char="◦"/>
            </a:pPr>
            <a:r>
              <a:rPr lang="en-US" sz="2400">
                <a:solidFill>
                  <a:srgbClr val="00256D"/>
                </a:solidFill>
                <a:highlight>
                  <a:srgbClr val="FFFFFF"/>
                </a:highlight>
                <a:latin typeface="Arial"/>
                <a:ea typeface="Arial"/>
                <a:cs typeface="Arial"/>
                <a:sym typeface="Arial"/>
              </a:rPr>
              <a:t>The school took no action until the boy was charged with,</a:t>
            </a:r>
            <a:br>
              <a:rPr lang="en-US" sz="2400">
                <a:solidFill>
                  <a:srgbClr val="00256D"/>
                </a:solidFill>
                <a:highlight>
                  <a:srgbClr val="FFFFFF"/>
                </a:highlight>
                <a:latin typeface="Arial"/>
                <a:ea typeface="Arial"/>
                <a:cs typeface="Arial"/>
                <a:sym typeface="Arial"/>
              </a:rPr>
            </a:br>
            <a:r>
              <a:rPr lang="en-US" sz="2400">
                <a:solidFill>
                  <a:srgbClr val="00256D"/>
                </a:solidFill>
                <a:highlight>
                  <a:srgbClr val="FFFFFF"/>
                </a:highlight>
                <a:latin typeface="Arial"/>
                <a:ea typeface="Arial"/>
                <a:cs typeface="Arial"/>
                <a:sym typeface="Arial"/>
              </a:rPr>
              <a:t>and pled guilty to, sexual battery</a:t>
            </a:r>
            <a:endParaRPr sz="2400">
              <a:solidFill>
                <a:srgbClr val="00256D"/>
              </a:solidFill>
              <a:highlight>
                <a:srgbClr val="FFFFFF"/>
              </a:highlight>
              <a:latin typeface="Arial"/>
              <a:ea typeface="Arial"/>
              <a:cs typeface="Arial"/>
              <a:sym typeface="Arial"/>
            </a:endParaRPr>
          </a:p>
          <a:p>
            <a:pPr marL="914400" lvl="1" indent="-369569" algn="l" rtl="0">
              <a:lnSpc>
                <a:spcPct val="115000"/>
              </a:lnSpc>
              <a:spcBef>
                <a:spcPts val="0"/>
              </a:spcBef>
              <a:spcAft>
                <a:spcPts val="0"/>
              </a:spcAft>
              <a:buClr>
                <a:srgbClr val="00256D"/>
              </a:buClr>
              <a:buSzPct val="100000"/>
              <a:buFont typeface="Arial"/>
              <a:buChar char="◦"/>
            </a:pPr>
            <a:r>
              <a:rPr lang="en-US" sz="2400">
                <a:solidFill>
                  <a:srgbClr val="00256D"/>
                </a:solidFill>
                <a:highlight>
                  <a:srgbClr val="FFFFFF"/>
                </a:highlight>
                <a:latin typeface="Arial"/>
                <a:ea typeface="Arial"/>
                <a:cs typeface="Arial"/>
                <a:sym typeface="Arial"/>
              </a:rPr>
              <a:t>Filed Title IX action, alleging that persistent harassment and deliberate indifference resulted in her inability to attend school and participate in activities</a:t>
            </a:r>
            <a:endParaRPr sz="2400">
              <a:solidFill>
                <a:srgbClr val="00256D"/>
              </a:solidFill>
              <a:highlight>
                <a:srgbClr val="FFFFFF"/>
              </a:highlight>
              <a:latin typeface="Arial"/>
              <a:ea typeface="Arial"/>
              <a:cs typeface="Arial"/>
              <a:sym typeface="Arial"/>
            </a:endParaRPr>
          </a:p>
          <a:p>
            <a:pPr marL="914400" lvl="1" indent="-369569" algn="l" rtl="0">
              <a:lnSpc>
                <a:spcPct val="115000"/>
              </a:lnSpc>
              <a:spcBef>
                <a:spcPts val="0"/>
              </a:spcBef>
              <a:spcAft>
                <a:spcPts val="0"/>
              </a:spcAft>
              <a:buClr>
                <a:srgbClr val="00256D"/>
              </a:buClr>
              <a:buSzPct val="100000"/>
              <a:buFont typeface="Arial"/>
              <a:buChar char="◦"/>
            </a:pPr>
            <a:r>
              <a:rPr lang="en-US" sz="2400">
                <a:solidFill>
                  <a:srgbClr val="00256D"/>
                </a:solidFill>
                <a:highlight>
                  <a:srgbClr val="FFFFFF"/>
                </a:highlight>
                <a:latin typeface="Arial"/>
                <a:ea typeface="Arial"/>
                <a:cs typeface="Arial"/>
                <a:sym typeface="Arial"/>
              </a:rPr>
              <a:t>SUPREME COURT FOUND: Title IX violation and set forth the current standard for what constitutes a violation of Title IX.</a:t>
            </a:r>
            <a:endParaRPr sz="2400">
              <a:solidFill>
                <a:srgbClr val="00256D"/>
              </a:solidFill>
              <a:highlight>
                <a:srgbClr val="FFFFFF"/>
              </a:highlight>
              <a:latin typeface="Arial"/>
              <a:ea typeface="Arial"/>
              <a:cs typeface="Arial"/>
              <a:sym typeface="Arial"/>
            </a:endParaRPr>
          </a:p>
          <a:p>
            <a:pPr marL="0" lvl="0" indent="0" algn="l" rtl="0">
              <a:spcBef>
                <a:spcPts val="1200"/>
              </a:spcBef>
              <a:spcAft>
                <a:spcPts val="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g11db4cd80ef_1_50"/>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11db4cd80ef_1_50"/>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1" name="Google Shape;381;g11db4cd80ef_1_50"/>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382" name="Google Shape;382;g11db4cd80ef_1_50"/>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g11db4cd80ef_1_50"/>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g11db4cd80ef_1_50"/>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Denial of Equal Access to Education</a:t>
            </a:r>
            <a:endParaRPr/>
          </a:p>
        </p:txBody>
      </p:sp>
      <p:cxnSp>
        <p:nvCxnSpPr>
          <p:cNvPr id="385" name="Google Shape;385;g11db4cd80ef_1_50"/>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386" name="Google Shape;386;g11db4cd80ef_1_50"/>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fontScale="25000" lnSpcReduction="20000"/>
          </a:bodyPr>
          <a:lstStyle/>
          <a:p>
            <a:pPr marL="457200" lvl="0" indent="-328612" algn="l" rtl="0">
              <a:lnSpc>
                <a:spcPct val="115000"/>
              </a:lnSpc>
              <a:spcBef>
                <a:spcPts val="1200"/>
              </a:spcBef>
              <a:spcAft>
                <a:spcPts val="0"/>
              </a:spcAft>
              <a:buClr>
                <a:schemeClr val="dk1"/>
              </a:buClr>
              <a:buSzPct val="100000"/>
              <a:buFont typeface="Arial"/>
              <a:buChar char="●"/>
            </a:pPr>
            <a:r>
              <a:rPr lang="en-US" sz="6300">
                <a:solidFill>
                  <a:schemeClr val="dk1"/>
                </a:solidFill>
              </a:rPr>
              <a:t>An effective denial of equal access to educational opportunities may include skipping class to avoid a harasser, a decline in a student’s grade point average, or having difficulty concentrating in class.</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Examples of specific situations that likely constitute effective denial of equal access to educational opportunities also include “a third grader who starts bed-wetting or crying at night due to sexual harassment, or a high school wrestler who quits the team but carries on with other school activities following sexual harassment.</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A complainant does not need to have “already suffered loss of education before being able to report sexual harassment.”</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Effective denial of equal access to education does not require “that a person’s total or entire educational access has been denied.”</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While these examples help illustrate an effective denial of access, “[n]o concrete injury is required” to prove an effective denial of equal access.</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Complainants do not need to have “dropped out of school, failed a class, had a panic attack, or otherwise reached a ‘breaking point’” or exhibited specific trauma symptoms to be effectively denied equal access.</a:t>
            </a:r>
            <a:endParaRPr sz="6300">
              <a:solidFill>
                <a:schemeClr val="dk1"/>
              </a:solidFill>
            </a:endParaRPr>
          </a:p>
          <a:p>
            <a:pPr marL="457200" lvl="0" indent="-328612" algn="l" rtl="0">
              <a:lnSpc>
                <a:spcPct val="115000"/>
              </a:lnSpc>
              <a:spcBef>
                <a:spcPts val="0"/>
              </a:spcBef>
              <a:spcAft>
                <a:spcPts val="0"/>
              </a:spcAft>
              <a:buClr>
                <a:schemeClr val="dk1"/>
              </a:buClr>
              <a:buSzPct val="100000"/>
              <a:buFont typeface="Arial"/>
              <a:buChar char="●"/>
            </a:pPr>
            <a:r>
              <a:rPr lang="en-US" sz="6300">
                <a:solidFill>
                  <a:schemeClr val="dk1"/>
                </a:solidFill>
              </a:rPr>
              <a:t>“School officials turning away a complainant by deciding the complainant was ‘not traumatized enough’ would be impermissible.”</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11da2c41462_0_7"/>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11da2c41462_0_7"/>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g11da2c41462_0_7"/>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394" name="Google Shape;394;g11da2c41462_0_7"/>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g11da2c41462_0_7"/>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g11da2c41462_0_7"/>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Scenario 1: Behind the Shrub</a:t>
            </a:r>
            <a:endParaRPr/>
          </a:p>
        </p:txBody>
      </p:sp>
      <p:cxnSp>
        <p:nvCxnSpPr>
          <p:cNvPr id="397" name="Google Shape;397;g11da2c41462_0_7"/>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398" name="Google Shape;398;g11da2c41462_0_7"/>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fontScale="70000" lnSpcReduction="20000"/>
          </a:bodyPr>
          <a:lstStyle/>
          <a:p>
            <a:pPr marL="91413" lvl="0" indent="-137795" algn="l" rtl="0">
              <a:lnSpc>
                <a:spcPct val="90000"/>
              </a:lnSpc>
              <a:spcBef>
                <a:spcPts val="1400"/>
              </a:spcBef>
              <a:spcAft>
                <a:spcPts val="0"/>
              </a:spcAft>
              <a:buClr>
                <a:schemeClr val="dk1"/>
              </a:buClr>
              <a:buSzPct val="100000"/>
              <a:buFont typeface="Calibri"/>
              <a:buChar char="•"/>
            </a:pPr>
            <a:r>
              <a:rPr lang="en-US" sz="3100" dirty="0"/>
              <a:t>Two Kindergarten boys, Max and Lucas,  are playing together on the playground and go behind a shrub.  </a:t>
            </a:r>
            <a:endParaRPr sz="3100" dirty="0"/>
          </a:p>
          <a:p>
            <a:pPr marL="91413" lvl="0" indent="-137795" algn="l" rtl="0">
              <a:lnSpc>
                <a:spcPct val="90000"/>
              </a:lnSpc>
              <a:spcBef>
                <a:spcPts val="1400"/>
              </a:spcBef>
              <a:spcAft>
                <a:spcPts val="0"/>
              </a:spcAft>
              <a:buClr>
                <a:schemeClr val="dk1"/>
              </a:buClr>
              <a:buSzPct val="100000"/>
              <a:buFont typeface="Calibri"/>
              <a:buChar char="•"/>
            </a:pPr>
            <a:r>
              <a:rPr lang="en-US" sz="3100" dirty="0"/>
              <a:t>Max asks the Lucas  to pull this pants down, which he does. </a:t>
            </a:r>
            <a:endParaRPr sz="3100" dirty="0"/>
          </a:p>
          <a:p>
            <a:pPr marL="91413" lvl="0" indent="-137795" algn="l" rtl="0">
              <a:lnSpc>
                <a:spcPct val="90000"/>
              </a:lnSpc>
              <a:spcBef>
                <a:spcPts val="1400"/>
              </a:spcBef>
              <a:spcAft>
                <a:spcPts val="0"/>
              </a:spcAft>
              <a:buClr>
                <a:schemeClr val="dk1"/>
              </a:buClr>
              <a:buSzPct val="100000"/>
              <a:buFont typeface="Calibri"/>
              <a:buChar char="•"/>
            </a:pPr>
            <a:r>
              <a:rPr lang="en-US" sz="3100" dirty="0"/>
              <a:t>Max also pulls down his pants. </a:t>
            </a:r>
            <a:endParaRPr sz="3100" dirty="0"/>
          </a:p>
          <a:p>
            <a:pPr marL="91413" lvl="0" indent="-137795" algn="l" rtl="0">
              <a:lnSpc>
                <a:spcPct val="90000"/>
              </a:lnSpc>
              <a:spcBef>
                <a:spcPts val="1400"/>
              </a:spcBef>
              <a:spcAft>
                <a:spcPts val="0"/>
              </a:spcAft>
              <a:buClr>
                <a:schemeClr val="dk1"/>
              </a:buClr>
              <a:buSzPct val="100000"/>
              <a:buFont typeface="Calibri"/>
              <a:buChar char="•"/>
            </a:pPr>
            <a:r>
              <a:rPr lang="en-US" sz="3100" dirty="0"/>
              <a:t>Teacher </a:t>
            </a:r>
            <a:r>
              <a:rPr lang="en-US" sz="3299" dirty="0"/>
              <a:t>finds them both with their pants down and with Max on his knees facing Lucas.</a:t>
            </a:r>
            <a:endParaRPr sz="3299" dirty="0"/>
          </a:p>
          <a:p>
            <a:pPr marL="91413" lvl="0" indent="-146640" algn="l" rtl="0">
              <a:lnSpc>
                <a:spcPct val="90000"/>
              </a:lnSpc>
              <a:spcBef>
                <a:spcPts val="1400"/>
              </a:spcBef>
              <a:spcAft>
                <a:spcPts val="0"/>
              </a:spcAft>
              <a:buSzPct val="100000"/>
              <a:buChar char="•"/>
            </a:pPr>
            <a:r>
              <a:rPr lang="en-US" sz="3299" dirty="0"/>
              <a:t>What do you do?</a:t>
            </a:r>
            <a:endParaRPr sz="3299" dirty="0"/>
          </a:p>
          <a:p>
            <a:pPr marL="91413" lvl="0" indent="-146640" algn="l" rtl="0">
              <a:lnSpc>
                <a:spcPct val="90000"/>
              </a:lnSpc>
              <a:spcBef>
                <a:spcPts val="1400"/>
              </a:spcBef>
              <a:spcAft>
                <a:spcPts val="0"/>
              </a:spcAft>
              <a:buSzPct val="100000"/>
              <a:buChar char="•"/>
            </a:pPr>
            <a:r>
              <a:rPr lang="en-US" sz="3299" dirty="0"/>
              <a:t>What if this is the second time Max asked a classmate to go pull down their pants out of view of adults.</a:t>
            </a:r>
            <a:endParaRPr sz="3299" dirty="0"/>
          </a:p>
          <a:p>
            <a:pPr marL="91413" lvl="0" indent="-146640" algn="l" rtl="0">
              <a:lnSpc>
                <a:spcPct val="90000"/>
              </a:lnSpc>
              <a:spcBef>
                <a:spcPts val="1400"/>
              </a:spcBef>
              <a:spcAft>
                <a:spcPts val="0"/>
              </a:spcAft>
              <a:buSzPct val="100000"/>
              <a:buChar char="•"/>
            </a:pPr>
            <a:r>
              <a:rPr lang="en-US" sz="3299" dirty="0"/>
              <a:t>What if instead of pulling pants down, the boys were in the bathroom at the urinal and one boy slapped another on the behind.</a:t>
            </a:r>
            <a:endParaRPr sz="32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8">
                                            <p:txEl>
                                              <p:pRg st="4" end="4"/>
                                            </p:txEl>
                                          </p:spTgt>
                                        </p:tgtEl>
                                        <p:attrNameLst>
                                          <p:attrName>style.visibility</p:attrName>
                                        </p:attrNameLst>
                                      </p:cBhvr>
                                      <p:to>
                                        <p:strVal val="visible"/>
                                      </p:to>
                                    </p:set>
                                    <p:anim calcmode="lin" valueType="num">
                                      <p:cBhvr additive="base">
                                        <p:cTn id="7" dur="500" fill="hold"/>
                                        <p:tgtEl>
                                          <p:spTgt spid="39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8">
                                            <p:txEl>
                                              <p:pRg st="5" end="5"/>
                                            </p:txEl>
                                          </p:spTgt>
                                        </p:tgtEl>
                                        <p:attrNameLst>
                                          <p:attrName>style.visibility</p:attrName>
                                        </p:attrNameLst>
                                      </p:cBhvr>
                                      <p:to>
                                        <p:strVal val="visible"/>
                                      </p:to>
                                    </p:set>
                                    <p:anim calcmode="lin" valueType="num">
                                      <p:cBhvr additive="base">
                                        <p:cTn id="13" dur="500" fill="hold"/>
                                        <p:tgtEl>
                                          <p:spTgt spid="39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8">
                                            <p:txEl>
                                              <p:pRg st="6" end="6"/>
                                            </p:txEl>
                                          </p:spTgt>
                                        </p:tgtEl>
                                        <p:attrNameLst>
                                          <p:attrName>style.visibility</p:attrName>
                                        </p:attrNameLst>
                                      </p:cBhvr>
                                      <p:to>
                                        <p:strVal val="visible"/>
                                      </p:to>
                                    </p:set>
                                    <p:anim calcmode="lin" valueType="num">
                                      <p:cBhvr additive="base">
                                        <p:cTn id="19" dur="500" fill="hold"/>
                                        <p:tgtEl>
                                          <p:spTgt spid="39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g11da2c41462_0_39"/>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1da2c41462_0_39"/>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5" name="Google Shape;405;g11da2c41462_0_39"/>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06" name="Google Shape;406;g11da2c41462_0_39"/>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g11da2c41462_0_39"/>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g11da2c41462_0_39"/>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What to ask?</a:t>
            </a:r>
            <a:endParaRPr/>
          </a:p>
        </p:txBody>
      </p:sp>
      <p:cxnSp>
        <p:nvCxnSpPr>
          <p:cNvPr id="409" name="Google Shape;409;g11da2c41462_0_39"/>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10" name="Google Shape;410;g11da2c41462_0_39"/>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lnSpcReduction="10000"/>
          </a:bodyPr>
          <a:lstStyle/>
          <a:p>
            <a:pPr marL="91413" lvl="0" indent="0" algn="l" rtl="0">
              <a:lnSpc>
                <a:spcPct val="90000"/>
              </a:lnSpc>
              <a:spcBef>
                <a:spcPts val="1400"/>
              </a:spcBef>
              <a:spcAft>
                <a:spcPts val="0"/>
              </a:spcAft>
              <a:buNone/>
            </a:pPr>
            <a:r>
              <a:rPr lang="en-US" sz="2400" dirty="0"/>
              <a:t>1.  Does this fall under Title IX?</a:t>
            </a:r>
            <a:endParaRPr sz="2400" dirty="0"/>
          </a:p>
          <a:p>
            <a:pPr marL="566757" lvl="2" indent="-246325" algn="l" rtl="0">
              <a:lnSpc>
                <a:spcPct val="90000"/>
              </a:lnSpc>
              <a:spcBef>
                <a:spcPts val="1400"/>
              </a:spcBef>
              <a:spcAft>
                <a:spcPts val="0"/>
              </a:spcAft>
              <a:buClr>
                <a:schemeClr val="dk1"/>
              </a:buClr>
              <a:buSzPts val="2400"/>
              <a:buChar char="◦"/>
            </a:pPr>
            <a:r>
              <a:rPr lang="en-US" sz="2400" dirty="0">
                <a:solidFill>
                  <a:schemeClr val="dk1"/>
                </a:solidFill>
              </a:rPr>
              <a:t>Is it unwelcomed conduct?</a:t>
            </a:r>
            <a:endParaRPr sz="2400" dirty="0">
              <a:solidFill>
                <a:schemeClr val="dk1"/>
              </a:solidFill>
            </a:endParaRPr>
          </a:p>
          <a:p>
            <a:pPr marL="566757" lvl="2" indent="-246325" algn="l" rtl="0">
              <a:lnSpc>
                <a:spcPct val="90000"/>
              </a:lnSpc>
              <a:spcBef>
                <a:spcPts val="1400"/>
              </a:spcBef>
              <a:spcAft>
                <a:spcPts val="0"/>
              </a:spcAft>
              <a:buClr>
                <a:schemeClr val="dk1"/>
              </a:buClr>
              <a:buSzPts val="2400"/>
              <a:buChar char="◦"/>
            </a:pPr>
            <a:r>
              <a:rPr lang="en-US" sz="2400" dirty="0">
                <a:solidFill>
                  <a:schemeClr val="dk1"/>
                </a:solidFill>
              </a:rPr>
              <a:t>Is it on the basis of sex/gender?  </a:t>
            </a:r>
            <a:endParaRPr sz="2400" dirty="0">
              <a:solidFill>
                <a:schemeClr val="dk1"/>
              </a:solidFill>
            </a:endParaRPr>
          </a:p>
          <a:p>
            <a:pPr marL="566757" lvl="2" indent="-246325" algn="l" rtl="0">
              <a:lnSpc>
                <a:spcPct val="90000"/>
              </a:lnSpc>
              <a:spcBef>
                <a:spcPts val="1400"/>
              </a:spcBef>
              <a:spcAft>
                <a:spcPts val="0"/>
              </a:spcAft>
              <a:buClr>
                <a:schemeClr val="dk1"/>
              </a:buClr>
              <a:buSzPts val="2400"/>
              <a:buChar char="◦"/>
            </a:pPr>
            <a:r>
              <a:rPr lang="en-US" sz="2400" dirty="0">
                <a:solidFill>
                  <a:schemeClr val="dk1"/>
                </a:solidFill>
              </a:rPr>
              <a:t>Is it severe, pervasive and objectively offensive?</a:t>
            </a:r>
            <a:endParaRPr sz="2400" dirty="0">
              <a:solidFill>
                <a:schemeClr val="dk1"/>
              </a:solidFill>
            </a:endParaRPr>
          </a:p>
          <a:p>
            <a:pPr marL="566757" lvl="2" indent="-246325" algn="l" rtl="0">
              <a:lnSpc>
                <a:spcPct val="90000"/>
              </a:lnSpc>
              <a:spcBef>
                <a:spcPts val="1400"/>
              </a:spcBef>
              <a:spcAft>
                <a:spcPts val="0"/>
              </a:spcAft>
              <a:buClr>
                <a:schemeClr val="dk1"/>
              </a:buClr>
              <a:buSzPts val="2400"/>
              <a:buChar char="◦"/>
            </a:pPr>
            <a:r>
              <a:rPr lang="en-US" sz="2400" dirty="0">
                <a:solidFill>
                  <a:schemeClr val="dk1"/>
                </a:solidFill>
              </a:rPr>
              <a:t>Does it effectively deny education?</a:t>
            </a:r>
            <a:endParaRPr sz="2400" dirty="0">
              <a:solidFill>
                <a:schemeClr val="dk1"/>
              </a:solidFill>
            </a:endParaRPr>
          </a:p>
          <a:p>
            <a:pPr marL="0" lvl="0" indent="0" algn="l" rtl="0">
              <a:lnSpc>
                <a:spcPct val="90000"/>
              </a:lnSpc>
              <a:spcBef>
                <a:spcPts val="1400"/>
              </a:spcBef>
              <a:spcAft>
                <a:spcPts val="0"/>
              </a:spcAft>
              <a:buNone/>
            </a:pPr>
            <a:r>
              <a:rPr lang="en-US" sz="2400" dirty="0">
                <a:solidFill>
                  <a:schemeClr val="dk1"/>
                </a:solidFill>
              </a:rPr>
              <a:t> 2. Does the age of the student matter?  </a:t>
            </a:r>
          </a:p>
          <a:p>
            <a:pPr marL="0" lvl="0" indent="0" algn="l" rtl="0">
              <a:lnSpc>
                <a:spcPct val="90000"/>
              </a:lnSpc>
              <a:spcBef>
                <a:spcPts val="1400"/>
              </a:spcBef>
              <a:spcAft>
                <a:spcPts val="0"/>
              </a:spcAft>
              <a:buNone/>
            </a:pPr>
            <a:r>
              <a:rPr lang="en-US" sz="2400" dirty="0">
                <a:solidFill>
                  <a:schemeClr val="dk1"/>
                </a:solidFill>
              </a:rPr>
              <a:t>         yes</a:t>
            </a:r>
            <a:endParaRPr sz="2400" dirty="0">
              <a:solidFill>
                <a:schemeClr val="dk1"/>
              </a:solidFill>
            </a:endParaRPr>
          </a:p>
          <a:p>
            <a:pPr marL="0" lvl="0" indent="0" algn="l" rtl="0">
              <a:lnSpc>
                <a:spcPct val="90000"/>
              </a:lnSpc>
              <a:spcBef>
                <a:spcPts val="1400"/>
              </a:spcBef>
              <a:spcAft>
                <a:spcPts val="0"/>
              </a:spcAft>
              <a:buNone/>
            </a:pPr>
            <a:r>
              <a:rPr lang="en-US" sz="2400" dirty="0">
                <a:solidFill>
                  <a:schemeClr val="dk1"/>
                </a:solidFill>
              </a:rPr>
              <a:t> 3. What else should we be thinking about?</a:t>
            </a:r>
            <a:endParaRPr sz="24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anim calcmode="lin" valueType="num">
                                      <p:cBhvr additive="base">
                                        <p:cTn id="7" dur="500" fill="hold"/>
                                        <p:tgtEl>
                                          <p:spTgt spid="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
                                            <p:txEl>
                                              <p:pRg st="1" end="1"/>
                                            </p:txEl>
                                          </p:spTgt>
                                        </p:tgtEl>
                                        <p:attrNameLst>
                                          <p:attrName>style.visibility</p:attrName>
                                        </p:attrNameLst>
                                      </p:cBhvr>
                                      <p:to>
                                        <p:strVal val="visible"/>
                                      </p:to>
                                    </p:set>
                                    <p:anim calcmode="lin" valueType="num">
                                      <p:cBhvr additive="base">
                                        <p:cTn id="13" dur="500" fill="hold"/>
                                        <p:tgtEl>
                                          <p:spTgt spid="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
                                            <p:txEl>
                                              <p:pRg st="2" end="2"/>
                                            </p:txEl>
                                          </p:spTgt>
                                        </p:tgtEl>
                                        <p:attrNameLst>
                                          <p:attrName>style.visibility</p:attrName>
                                        </p:attrNameLst>
                                      </p:cBhvr>
                                      <p:to>
                                        <p:strVal val="visible"/>
                                      </p:to>
                                    </p:set>
                                    <p:anim calcmode="lin" valueType="num">
                                      <p:cBhvr additive="base">
                                        <p:cTn id="19" dur="500" fill="hold"/>
                                        <p:tgtEl>
                                          <p:spTgt spid="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
                                            <p:txEl>
                                              <p:pRg st="3" end="3"/>
                                            </p:txEl>
                                          </p:spTgt>
                                        </p:tgtEl>
                                        <p:attrNameLst>
                                          <p:attrName>style.visibility</p:attrName>
                                        </p:attrNameLst>
                                      </p:cBhvr>
                                      <p:to>
                                        <p:strVal val="visible"/>
                                      </p:to>
                                    </p:set>
                                    <p:anim calcmode="lin" valueType="num">
                                      <p:cBhvr additive="base">
                                        <p:cTn id="25" dur="500" fill="hold"/>
                                        <p:tgtEl>
                                          <p:spTgt spid="4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
                                            <p:txEl>
                                              <p:pRg st="4" end="4"/>
                                            </p:txEl>
                                          </p:spTgt>
                                        </p:tgtEl>
                                        <p:attrNameLst>
                                          <p:attrName>style.visibility</p:attrName>
                                        </p:attrNameLst>
                                      </p:cBhvr>
                                      <p:to>
                                        <p:strVal val="visible"/>
                                      </p:to>
                                    </p:set>
                                    <p:anim calcmode="lin" valueType="num">
                                      <p:cBhvr additive="base">
                                        <p:cTn id="31" dur="500" fill="hold"/>
                                        <p:tgtEl>
                                          <p:spTgt spid="4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
                                            <p:txEl>
                                              <p:pRg st="5" end="5"/>
                                            </p:txEl>
                                          </p:spTgt>
                                        </p:tgtEl>
                                        <p:attrNameLst>
                                          <p:attrName>style.visibility</p:attrName>
                                        </p:attrNameLst>
                                      </p:cBhvr>
                                      <p:to>
                                        <p:strVal val="visible"/>
                                      </p:to>
                                    </p:set>
                                    <p:anim calcmode="lin" valueType="num">
                                      <p:cBhvr additive="base">
                                        <p:cTn id="37" dur="500" fill="hold"/>
                                        <p:tgtEl>
                                          <p:spTgt spid="4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
                                            <p:txEl>
                                              <p:pRg st="6" end="6"/>
                                            </p:txEl>
                                          </p:spTgt>
                                        </p:tgtEl>
                                        <p:attrNameLst>
                                          <p:attrName>style.visibility</p:attrName>
                                        </p:attrNameLst>
                                      </p:cBhvr>
                                      <p:to>
                                        <p:strVal val="visible"/>
                                      </p:to>
                                    </p:set>
                                    <p:anim calcmode="lin" valueType="num">
                                      <p:cBhvr additive="base">
                                        <p:cTn id="43" dur="500" fill="hold"/>
                                        <p:tgtEl>
                                          <p:spTgt spid="4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
                                            <p:txEl>
                                              <p:pRg st="7" end="7"/>
                                            </p:txEl>
                                          </p:spTgt>
                                        </p:tgtEl>
                                        <p:attrNameLst>
                                          <p:attrName>style.visibility</p:attrName>
                                        </p:attrNameLst>
                                      </p:cBhvr>
                                      <p:to>
                                        <p:strVal val="visible"/>
                                      </p:to>
                                    </p:set>
                                    <p:anim calcmode="lin" valueType="num">
                                      <p:cBhvr additive="base">
                                        <p:cTn id="49" dur="500" fill="hold"/>
                                        <p:tgtEl>
                                          <p:spTgt spid="4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Google Shape;415;g11da2c41462_0_27"/>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11da2c41462_0_27"/>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7" name="Google Shape;417;g11da2c41462_0_27"/>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18" name="Google Shape;418;g11da2c41462_0_27"/>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g11da2c41462_0_27"/>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g11da2c41462_0_27"/>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Scenario 2: Middle School Girls</a:t>
            </a:r>
            <a:endParaRPr/>
          </a:p>
        </p:txBody>
      </p:sp>
      <p:cxnSp>
        <p:nvCxnSpPr>
          <p:cNvPr id="421" name="Google Shape;421;g11da2c41462_0_27"/>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22" name="Google Shape;422;g11da2c41462_0_27"/>
          <p:cNvSpPr txBox="1">
            <a:spLocks noGrp="1"/>
          </p:cNvSpPr>
          <p:nvPr>
            <p:ph type="body" idx="1"/>
          </p:nvPr>
        </p:nvSpPr>
        <p:spPr>
          <a:xfrm>
            <a:off x="1096994" y="1845734"/>
            <a:ext cx="10055700" cy="4023300"/>
          </a:xfrm>
          <a:prstGeom prst="rect">
            <a:avLst/>
          </a:prstGeom>
          <a:noFill/>
          <a:ln>
            <a:noFill/>
          </a:ln>
        </p:spPr>
        <p:txBody>
          <a:bodyPr spcFirstLastPara="1" wrap="square" lIns="0" tIns="45700" rIns="0" bIns="45700" anchor="t" anchorCtr="0">
            <a:normAutofit/>
          </a:bodyPr>
          <a:lstStyle/>
          <a:p>
            <a:pPr marL="91413" lvl="0" indent="-196850" algn="l" rtl="0">
              <a:lnSpc>
                <a:spcPct val="90000"/>
              </a:lnSpc>
              <a:spcBef>
                <a:spcPts val="1400"/>
              </a:spcBef>
              <a:spcAft>
                <a:spcPts val="0"/>
              </a:spcAft>
              <a:buClr>
                <a:schemeClr val="dk1"/>
              </a:buClr>
              <a:buSzPts val="3100"/>
              <a:buFont typeface="Calibri"/>
              <a:buChar char="•"/>
            </a:pPr>
            <a:r>
              <a:rPr lang="en-US" sz="3100" dirty="0"/>
              <a:t> Group of middle school girls goof around, hugging each other, slapping each other’s behinds, poking each other with pencils when they sit crisscross.</a:t>
            </a:r>
          </a:p>
          <a:p>
            <a:pPr marL="91413" lvl="0" indent="-196850" algn="l" rtl="0">
              <a:lnSpc>
                <a:spcPct val="90000"/>
              </a:lnSpc>
              <a:spcBef>
                <a:spcPts val="1400"/>
              </a:spcBef>
              <a:spcAft>
                <a:spcPts val="0"/>
              </a:spcAft>
              <a:buClr>
                <a:schemeClr val="dk1"/>
              </a:buClr>
              <a:buSzPts val="3100"/>
              <a:buFont typeface="Calibri"/>
              <a:buChar char="•"/>
            </a:pPr>
            <a:r>
              <a:rPr lang="en-US" sz="3100" dirty="0"/>
              <a:t> One of the girl’s moms complains that this is sexual harassment.</a:t>
            </a:r>
            <a:endParaRPr sz="3100" dirty="0"/>
          </a:p>
          <a:p>
            <a:pPr marL="91413" lvl="0" indent="0" algn="l" rtl="0">
              <a:lnSpc>
                <a:spcPct val="90000"/>
              </a:lnSpc>
              <a:spcBef>
                <a:spcPts val="1400"/>
              </a:spcBef>
              <a:spcAft>
                <a:spcPts val="0"/>
              </a:spcAft>
              <a:buNone/>
            </a:pPr>
            <a:r>
              <a:rPr lang="en-US" sz="3100" dirty="0"/>
              <a:t>What do you do?</a:t>
            </a:r>
            <a:endParaRPr sz="3100" dirty="0"/>
          </a:p>
          <a:p>
            <a:pPr marL="91413" lvl="0" indent="0" algn="l" rtl="0">
              <a:lnSpc>
                <a:spcPct val="90000"/>
              </a:lnSpc>
              <a:spcBef>
                <a:spcPts val="1400"/>
              </a:spcBef>
              <a:spcAft>
                <a:spcPts val="0"/>
              </a:spcAft>
              <a:buNone/>
            </a:pPr>
            <a:r>
              <a:rPr lang="en-US" sz="3100" dirty="0"/>
              <a:t>What if the police get involved?</a:t>
            </a:r>
            <a:endParaRPr sz="3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2">
                                            <p:txEl>
                                              <p:pRg st="2" end="2"/>
                                            </p:txEl>
                                          </p:spTgt>
                                        </p:tgtEl>
                                        <p:attrNameLst>
                                          <p:attrName>style.visibility</p:attrName>
                                        </p:attrNameLst>
                                      </p:cBhvr>
                                      <p:to>
                                        <p:strVal val="visible"/>
                                      </p:to>
                                    </p:set>
                                    <p:anim calcmode="lin" valueType="num">
                                      <p:cBhvr additive="base">
                                        <p:cTn id="7" dur="500" fill="hold"/>
                                        <p:tgtEl>
                                          <p:spTgt spid="4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2">
                                            <p:txEl>
                                              <p:pRg st="3" end="3"/>
                                            </p:txEl>
                                          </p:spTgt>
                                        </p:tgtEl>
                                        <p:attrNameLst>
                                          <p:attrName>style.visibility</p:attrName>
                                        </p:attrNameLst>
                                      </p:cBhvr>
                                      <p:to>
                                        <p:strVal val="visible"/>
                                      </p:to>
                                    </p:set>
                                    <p:anim calcmode="lin" valueType="num">
                                      <p:cBhvr additive="base">
                                        <p:cTn id="13" dur="500" fill="hold"/>
                                        <p:tgtEl>
                                          <p:spTgt spid="42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g11db4cd80ef_1_77"/>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11db4cd80ef_1_77"/>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 name="Google Shape;429;g11db4cd80ef_1_77"/>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30" name="Google Shape;430;g11db4cd80ef_1_77"/>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g11db4cd80ef_1_77"/>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g11db4cd80ef_1_77"/>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What to do?</a:t>
            </a:r>
            <a:endParaRPr/>
          </a:p>
        </p:txBody>
      </p:sp>
      <p:cxnSp>
        <p:nvCxnSpPr>
          <p:cNvPr id="433" name="Google Shape;433;g11db4cd80ef_1_77"/>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34" name="Google Shape;434;g11db4cd80ef_1_77"/>
          <p:cNvSpPr txBox="1">
            <a:spLocks noGrp="1"/>
          </p:cNvSpPr>
          <p:nvPr>
            <p:ph type="body" idx="1"/>
          </p:nvPr>
        </p:nvSpPr>
        <p:spPr>
          <a:xfrm>
            <a:off x="642944" y="2277716"/>
            <a:ext cx="10963800" cy="4023300"/>
          </a:xfrm>
          <a:prstGeom prst="rect">
            <a:avLst/>
          </a:prstGeom>
          <a:noFill/>
          <a:ln>
            <a:noFill/>
          </a:ln>
        </p:spPr>
        <p:txBody>
          <a:bodyPr spcFirstLastPara="1" wrap="square" lIns="0" tIns="45700" rIns="0"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1800" b="1" dirty="0">
                <a:solidFill>
                  <a:schemeClr val="dk1"/>
                </a:solidFill>
              </a:rPr>
              <a:t>Is a school required to respond if it has notice of alleged misconduct that could meet the definition of sexual harassment but is not certain whether the harassment has occurred?</a:t>
            </a:r>
            <a:endParaRPr sz="18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800" dirty="0">
                <a:solidFill>
                  <a:schemeClr val="dk1"/>
                </a:solidFill>
              </a:rPr>
              <a:t>Yes. At any school level—elementary, secondary, or postsecondary—actual knowledge refers to notice of conduct that </a:t>
            </a:r>
            <a:r>
              <a:rPr lang="en-US" sz="1800" i="1" dirty="0">
                <a:solidFill>
                  <a:schemeClr val="dk1"/>
                </a:solidFill>
              </a:rPr>
              <a:t>could </a:t>
            </a:r>
            <a:r>
              <a:rPr lang="en-US" sz="1800" dirty="0">
                <a:solidFill>
                  <a:schemeClr val="dk1"/>
                </a:solidFill>
              </a:rPr>
              <a:t>constitute sexual harassment.  A complainant is “an individual who is alleged to be the victim of conduct that could constitute sexual harassment” and the definition of actual knowledge refers to “allegations of sexual harassment.” Thus, the preamble explains that a school must respond promptly and appropriately when it receives notice of alleged facts that, if true, could be considered sexual harassment under the 2020 amendments.</a:t>
            </a:r>
            <a:endParaRPr sz="1800" dirty="0">
              <a:solidFill>
                <a:schemeClr val="dk1"/>
              </a:solidFill>
            </a:endParaRPr>
          </a:p>
          <a:p>
            <a:pPr marL="91413" lvl="0" indent="0" algn="l" rtl="0">
              <a:lnSpc>
                <a:spcPct val="90000"/>
              </a:lnSpc>
              <a:spcBef>
                <a:spcPts val="1400"/>
              </a:spcBef>
              <a:spcAft>
                <a:spcPts val="0"/>
              </a:spcAft>
              <a:buNone/>
            </a:pPr>
            <a:endParaRPr sz="3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g11da2c41462_0_50"/>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11da2c41462_0_50"/>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g11da2c41462_0_50"/>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42" name="Google Shape;442;g11da2c41462_0_50"/>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g11da2c41462_0_50"/>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g11da2c41462_0_50"/>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Scenario 3: High School Kids</a:t>
            </a:r>
            <a:endParaRPr/>
          </a:p>
        </p:txBody>
      </p:sp>
      <p:cxnSp>
        <p:nvCxnSpPr>
          <p:cNvPr id="445" name="Google Shape;445;g11da2c41462_0_50"/>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46" name="Google Shape;446;g11da2c41462_0_50"/>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a:bodyPr>
          <a:lstStyle/>
          <a:p>
            <a:pPr marL="91413" lvl="0" indent="0" algn="l" rtl="0">
              <a:lnSpc>
                <a:spcPct val="90000"/>
              </a:lnSpc>
              <a:spcBef>
                <a:spcPts val="1400"/>
              </a:spcBef>
              <a:spcAft>
                <a:spcPts val="0"/>
              </a:spcAft>
              <a:buNone/>
            </a:pPr>
            <a:r>
              <a:rPr lang="en-US" sz="2400" dirty="0"/>
              <a:t>Two high school students are dating, Jane and Bob.  Jane is 17 and Bob is 18.  Jane goes to the school counselor and says that Bob raped her at her house a week ago. Jane shares that Bob made a video, which is circulating at school.</a:t>
            </a:r>
            <a:endParaRPr sz="2400" dirty="0"/>
          </a:p>
          <a:p>
            <a:pPr marL="91413" lvl="0" indent="0" algn="l" rtl="0">
              <a:lnSpc>
                <a:spcPct val="90000"/>
              </a:lnSpc>
              <a:spcBef>
                <a:spcPts val="1400"/>
              </a:spcBef>
              <a:spcAft>
                <a:spcPts val="0"/>
              </a:spcAft>
              <a:buNone/>
            </a:pPr>
            <a:r>
              <a:rPr lang="en-US" sz="2400" dirty="0"/>
              <a:t>What do you do?</a:t>
            </a:r>
            <a:endParaRPr sz="2400" dirty="0"/>
          </a:p>
          <a:p>
            <a:pPr marL="91413" lvl="0" indent="0" algn="l" rtl="0">
              <a:lnSpc>
                <a:spcPct val="90000"/>
              </a:lnSpc>
              <a:spcBef>
                <a:spcPts val="1400"/>
              </a:spcBef>
              <a:spcAft>
                <a:spcPts val="0"/>
              </a:spcAft>
              <a:buNone/>
            </a:pPr>
            <a:r>
              <a:rPr lang="en-US" sz="2400" dirty="0"/>
              <a:t>What if the sex occurred at school?  </a:t>
            </a:r>
            <a:endParaRPr sz="2400" dirty="0"/>
          </a:p>
          <a:p>
            <a:pPr marL="91413" lvl="0" indent="0" algn="l" rtl="0">
              <a:lnSpc>
                <a:spcPct val="90000"/>
              </a:lnSpc>
              <a:spcBef>
                <a:spcPts val="1400"/>
              </a:spcBef>
              <a:spcAft>
                <a:spcPts val="0"/>
              </a:spcAft>
              <a:buNone/>
            </a:pPr>
            <a:r>
              <a:rPr lang="en-US" sz="2400" dirty="0"/>
              <a:t>What if it was consensual?</a:t>
            </a:r>
            <a:endParaRPr sz="2400" dirty="0"/>
          </a:p>
          <a:p>
            <a:pPr marL="91413" lvl="0" indent="0" algn="l" rtl="0">
              <a:lnSpc>
                <a:spcPct val="90000"/>
              </a:lnSpc>
              <a:spcBef>
                <a:spcPts val="1400"/>
              </a:spcBef>
              <a:spcAft>
                <a:spcPts val="0"/>
              </a:spcAft>
              <a:buNone/>
            </a:pPr>
            <a:r>
              <a:rPr lang="en-US" sz="2400" dirty="0"/>
              <a:t>What do you do about the video?</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6">
                                            <p:txEl>
                                              <p:pRg st="1" end="1"/>
                                            </p:txEl>
                                          </p:spTgt>
                                        </p:tgtEl>
                                        <p:attrNameLst>
                                          <p:attrName>style.visibility</p:attrName>
                                        </p:attrNameLst>
                                      </p:cBhvr>
                                      <p:to>
                                        <p:strVal val="visible"/>
                                      </p:to>
                                    </p:set>
                                    <p:anim calcmode="lin" valueType="num">
                                      <p:cBhvr additive="base">
                                        <p:cTn id="7" dur="500" fill="hold"/>
                                        <p:tgtEl>
                                          <p:spTgt spid="4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6">
                                            <p:txEl>
                                              <p:pRg st="2" end="2"/>
                                            </p:txEl>
                                          </p:spTgt>
                                        </p:tgtEl>
                                        <p:attrNameLst>
                                          <p:attrName>style.visibility</p:attrName>
                                        </p:attrNameLst>
                                      </p:cBhvr>
                                      <p:to>
                                        <p:strVal val="visible"/>
                                      </p:to>
                                    </p:set>
                                    <p:anim calcmode="lin" valueType="num">
                                      <p:cBhvr additive="base">
                                        <p:cTn id="13" dur="500" fill="hold"/>
                                        <p:tgtEl>
                                          <p:spTgt spid="4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6">
                                            <p:txEl>
                                              <p:pRg st="3" end="3"/>
                                            </p:txEl>
                                          </p:spTgt>
                                        </p:tgtEl>
                                        <p:attrNameLst>
                                          <p:attrName>style.visibility</p:attrName>
                                        </p:attrNameLst>
                                      </p:cBhvr>
                                      <p:to>
                                        <p:strVal val="visible"/>
                                      </p:to>
                                    </p:set>
                                    <p:anim calcmode="lin" valueType="num">
                                      <p:cBhvr additive="base">
                                        <p:cTn id="19" dur="500" fill="hold"/>
                                        <p:tgtEl>
                                          <p:spTgt spid="4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6">
                                            <p:txEl>
                                              <p:pRg st="4" end="4"/>
                                            </p:txEl>
                                          </p:spTgt>
                                        </p:tgtEl>
                                        <p:attrNameLst>
                                          <p:attrName>style.visibility</p:attrName>
                                        </p:attrNameLst>
                                      </p:cBhvr>
                                      <p:to>
                                        <p:strVal val="visible"/>
                                      </p:to>
                                    </p:set>
                                    <p:anim calcmode="lin" valueType="num">
                                      <p:cBhvr additive="base">
                                        <p:cTn id="25" dur="500" fill="hold"/>
                                        <p:tgtEl>
                                          <p:spTgt spid="4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1db4cd80ef_1_36"/>
          <p:cNvSpPr txBox="1">
            <a:spLocks noGrp="1"/>
          </p:cNvSpPr>
          <p:nvPr>
            <p:ph type="title"/>
          </p:nvPr>
        </p:nvSpPr>
        <p:spPr>
          <a:xfrm>
            <a:off x="1096994" y="286604"/>
            <a:ext cx="100557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Dating Violence </a:t>
            </a:r>
            <a:endParaRPr/>
          </a:p>
        </p:txBody>
      </p:sp>
      <p:sp>
        <p:nvSpPr>
          <p:cNvPr id="453" name="Google Shape;453;g11db4cd80ef_1_36"/>
          <p:cNvSpPr txBox="1">
            <a:spLocks noGrp="1"/>
          </p:cNvSpPr>
          <p:nvPr>
            <p:ph type="body" idx="1"/>
          </p:nvPr>
        </p:nvSpPr>
        <p:spPr>
          <a:xfrm>
            <a:off x="1020794" y="1845734"/>
            <a:ext cx="10055700" cy="4023300"/>
          </a:xfrm>
          <a:prstGeom prst="rect">
            <a:avLst/>
          </a:prstGeom>
        </p:spPr>
        <p:txBody>
          <a:bodyPr spcFirstLastPara="1" wrap="square" lIns="0" tIns="45700" rIns="0" bIns="45700" anchor="t" anchorCtr="0">
            <a:normAutofit/>
          </a:bodyPr>
          <a:lstStyle/>
          <a:p>
            <a:pPr marL="0" lvl="0" indent="0" algn="l" rtl="0">
              <a:lnSpc>
                <a:spcPct val="115000"/>
              </a:lnSpc>
              <a:spcBef>
                <a:spcPts val="1200"/>
              </a:spcBef>
              <a:spcAft>
                <a:spcPts val="0"/>
              </a:spcAft>
              <a:buNone/>
            </a:pPr>
            <a:r>
              <a:rPr lang="en-US" sz="2400">
                <a:solidFill>
                  <a:schemeClr val="dk1"/>
                </a:solidFill>
              </a:rPr>
              <a:t>Under Title IX, sexual harassment includes sexual assault, which is defined as:</a:t>
            </a:r>
            <a:endParaRPr sz="2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400">
                <a:solidFill>
                  <a:schemeClr val="dk1"/>
                </a:solidFill>
              </a:rPr>
              <a:t>“Sexual assault’ as defined in 20 U.S.C. 1092(f)(6)(A)(v), ‘dating violence’ as defined in 34 U.S.C. 12291(a)(10), ‘domestic violence’ as defined in 34 U.S.C. 12291(a)(8), or ‘stalking’ as defined in 34 U.S.C. 12291(a)(30).”</a:t>
            </a:r>
            <a:endParaRPr sz="2400">
              <a:solidFill>
                <a:schemeClr val="dk1"/>
              </a:solidFill>
            </a:endParaRPr>
          </a:p>
          <a:p>
            <a:pPr marL="0" lvl="0" indent="0" algn="l" rtl="0">
              <a:spcBef>
                <a:spcPts val="1200"/>
              </a:spcBef>
              <a:spcAft>
                <a:spcPts val="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sp>
        <p:nvSpPr>
          <p:cNvPr id="458" name="Google Shape;458;g11db4cd80ef_1_14"/>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g11db4cd80ef_1_14"/>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0" name="Google Shape;460;g11db4cd80ef_1_14"/>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61" name="Google Shape;461;g11db4cd80ef_1_14"/>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g11db4cd80ef_1_14"/>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g11db4cd80ef_1_14"/>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Scenario 4: Middle School Sex</a:t>
            </a:r>
            <a:endParaRPr/>
          </a:p>
        </p:txBody>
      </p:sp>
      <p:cxnSp>
        <p:nvCxnSpPr>
          <p:cNvPr id="464" name="Google Shape;464;g11db4cd80ef_1_14"/>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65" name="Google Shape;465;g11db4cd80ef_1_14"/>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a:bodyPr>
          <a:lstStyle/>
          <a:p>
            <a:pPr marL="91413" lvl="0" indent="0" algn="l" rtl="0">
              <a:lnSpc>
                <a:spcPct val="90000"/>
              </a:lnSpc>
              <a:spcBef>
                <a:spcPts val="1400"/>
              </a:spcBef>
              <a:spcAft>
                <a:spcPts val="0"/>
              </a:spcAft>
              <a:buNone/>
            </a:pPr>
            <a:r>
              <a:rPr lang="en-US" sz="2400" dirty="0"/>
              <a:t>Two middle school students, Kelly and Mike, both kids are 13.  Mike makes a video and shares it with other students. Kelly is upset and says it was not consensual sex. </a:t>
            </a:r>
            <a:endParaRPr sz="2400" dirty="0"/>
          </a:p>
          <a:p>
            <a:pPr marL="91413" lvl="0" indent="0" algn="l" rtl="0">
              <a:lnSpc>
                <a:spcPct val="90000"/>
              </a:lnSpc>
              <a:spcBef>
                <a:spcPts val="1400"/>
              </a:spcBef>
              <a:spcAft>
                <a:spcPts val="0"/>
              </a:spcAft>
              <a:buNone/>
            </a:pPr>
            <a:r>
              <a:rPr lang="en-US" sz="2400" dirty="0"/>
              <a:t>What do you do?</a:t>
            </a:r>
            <a:endParaRPr sz="2400" dirty="0"/>
          </a:p>
          <a:p>
            <a:pPr marL="91413" lvl="0" indent="0" algn="l" rtl="0">
              <a:lnSpc>
                <a:spcPct val="90000"/>
              </a:lnSpc>
              <a:spcBef>
                <a:spcPts val="1400"/>
              </a:spcBef>
              <a:spcAft>
                <a:spcPts val="0"/>
              </a:spcAft>
              <a:buNone/>
            </a:pPr>
            <a:r>
              <a:rPr lang="en-US" sz="2400" dirty="0"/>
              <a:t>What do you do about the video?</a:t>
            </a:r>
            <a:endParaRPr sz="2400" dirty="0"/>
          </a:p>
          <a:p>
            <a:pPr marL="91413" lvl="0" indent="0" algn="l" rtl="0">
              <a:lnSpc>
                <a:spcPct val="90000"/>
              </a:lnSpc>
              <a:spcBef>
                <a:spcPts val="1400"/>
              </a:spcBef>
              <a:spcAft>
                <a:spcPts val="0"/>
              </a:spcAft>
              <a:buNone/>
            </a:pPr>
            <a:r>
              <a:rPr lang="en-US" sz="2400" dirty="0"/>
              <a:t>What if the boy withdraws from school?</a:t>
            </a:r>
            <a:endParaRPr sz="2400" dirty="0"/>
          </a:p>
          <a:p>
            <a:pPr marL="91413" lvl="0" indent="0" algn="l" rtl="0">
              <a:lnSpc>
                <a:spcPct val="90000"/>
              </a:lnSpc>
              <a:spcBef>
                <a:spcPts val="1400"/>
              </a:spcBef>
              <a:spcAft>
                <a:spcPts val="0"/>
              </a:spcAft>
              <a:buNone/>
            </a:pPr>
            <a:r>
              <a:rPr lang="en-US" sz="2400" dirty="0"/>
              <a:t>What if the boy withdraws but other kids harass Kelly about it?</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5">
                                            <p:txEl>
                                              <p:pRg st="1" end="1"/>
                                            </p:txEl>
                                          </p:spTgt>
                                        </p:tgtEl>
                                        <p:attrNameLst>
                                          <p:attrName>style.visibility</p:attrName>
                                        </p:attrNameLst>
                                      </p:cBhvr>
                                      <p:to>
                                        <p:strVal val="visible"/>
                                      </p:to>
                                    </p:set>
                                    <p:anim calcmode="lin" valueType="num">
                                      <p:cBhvr additive="base">
                                        <p:cTn id="7" dur="500" fill="hold"/>
                                        <p:tgtEl>
                                          <p:spTgt spid="46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5">
                                            <p:txEl>
                                              <p:pRg st="2" end="2"/>
                                            </p:txEl>
                                          </p:spTgt>
                                        </p:tgtEl>
                                        <p:attrNameLst>
                                          <p:attrName>style.visibility</p:attrName>
                                        </p:attrNameLst>
                                      </p:cBhvr>
                                      <p:to>
                                        <p:strVal val="visible"/>
                                      </p:to>
                                    </p:set>
                                    <p:anim calcmode="lin" valueType="num">
                                      <p:cBhvr additive="base">
                                        <p:cTn id="13" dur="500" fill="hold"/>
                                        <p:tgtEl>
                                          <p:spTgt spid="46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5">
                                            <p:txEl>
                                              <p:pRg st="3" end="3"/>
                                            </p:txEl>
                                          </p:spTgt>
                                        </p:tgtEl>
                                        <p:attrNameLst>
                                          <p:attrName>style.visibility</p:attrName>
                                        </p:attrNameLst>
                                      </p:cBhvr>
                                      <p:to>
                                        <p:strVal val="visible"/>
                                      </p:to>
                                    </p:set>
                                    <p:anim calcmode="lin" valueType="num">
                                      <p:cBhvr additive="base">
                                        <p:cTn id="19" dur="500" fill="hold"/>
                                        <p:tgtEl>
                                          <p:spTgt spid="4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5">
                                            <p:txEl>
                                              <p:pRg st="4" end="4"/>
                                            </p:txEl>
                                          </p:spTgt>
                                        </p:tgtEl>
                                        <p:attrNameLst>
                                          <p:attrName>style.visibility</p:attrName>
                                        </p:attrNameLst>
                                      </p:cBhvr>
                                      <p:to>
                                        <p:strVal val="visible"/>
                                      </p:to>
                                    </p:set>
                                    <p:anim calcmode="lin" valueType="num">
                                      <p:cBhvr additive="base">
                                        <p:cTn id="25" dur="500" fill="hold"/>
                                        <p:tgtEl>
                                          <p:spTgt spid="46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
          <p:cNvSpPr/>
          <p:nvPr/>
        </p:nvSpPr>
        <p:spPr>
          <a:xfrm>
            <a:off x="3174"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4"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 name="Google Shape;164;p3"/>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165" name="Google Shape;165;p3"/>
          <p:cNvSpPr/>
          <p:nvPr/>
        </p:nvSpPr>
        <p:spPr>
          <a:xfrm>
            <a:off x="0" y="0"/>
            <a:ext cx="12188825"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
          <p:cNvSpPr txBox="1">
            <a:spLocks noGrp="1"/>
          </p:cNvSpPr>
          <p:nvPr>
            <p:ph type="title"/>
          </p:nvPr>
        </p:nvSpPr>
        <p:spPr>
          <a:xfrm>
            <a:off x="7857438" y="634946"/>
            <a:ext cx="3689296"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800"/>
              <a:t>What is Title IX?</a:t>
            </a:r>
            <a:endParaRPr/>
          </a:p>
        </p:txBody>
      </p:sp>
      <p:pic>
        <p:nvPicPr>
          <p:cNvPr id="167" name="Google Shape;167;p3" descr="Gender equality concept"/>
          <p:cNvPicPr preferRelativeResize="0">
            <a:picLocks noGrp="1"/>
          </p:cNvPicPr>
          <p:nvPr>
            <p:ph type="body" idx="2"/>
          </p:nvPr>
        </p:nvPicPr>
        <p:blipFill rotWithShape="1">
          <a:blip r:embed="rId3">
            <a:alphaModFix/>
          </a:blip>
          <a:srcRect l="7417" r="5816" b="-1"/>
          <a:stretch/>
        </p:blipFill>
        <p:spPr>
          <a:xfrm>
            <a:off x="633833" y="640081"/>
            <a:ext cx="6908002" cy="5314406"/>
          </a:xfrm>
          <a:prstGeom prst="rect">
            <a:avLst/>
          </a:prstGeom>
          <a:noFill/>
          <a:ln>
            <a:noFill/>
          </a:ln>
        </p:spPr>
      </p:pic>
      <p:cxnSp>
        <p:nvCxnSpPr>
          <p:cNvPr id="168" name="Google Shape;168;p3"/>
          <p:cNvCxnSpPr/>
          <p:nvPr/>
        </p:nvCxnSpPr>
        <p:spPr>
          <a:xfrm>
            <a:off x="7890087" y="2085703"/>
            <a:ext cx="3565232"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169" name="Google Shape;169;p3"/>
          <p:cNvSpPr txBox="1">
            <a:spLocks noGrp="1"/>
          </p:cNvSpPr>
          <p:nvPr>
            <p:ph type="body" idx="1"/>
          </p:nvPr>
        </p:nvSpPr>
        <p:spPr>
          <a:xfrm>
            <a:off x="7857438" y="2198914"/>
            <a:ext cx="3689296" cy="3670180"/>
          </a:xfrm>
          <a:prstGeom prst="rect">
            <a:avLst/>
          </a:prstGeom>
          <a:noFill/>
          <a:ln>
            <a:noFill/>
          </a:ln>
        </p:spPr>
        <p:txBody>
          <a:bodyPr spcFirstLastPara="1" wrap="square" lIns="0" tIns="45700" rIns="0" bIns="45700" anchor="t" anchorCtr="0">
            <a:normAutofit/>
          </a:bodyPr>
          <a:lstStyle/>
          <a:p>
            <a:pPr marL="91413" lvl="0" indent="0" algn="l" rtl="0">
              <a:lnSpc>
                <a:spcPct val="90000"/>
              </a:lnSpc>
              <a:spcBef>
                <a:spcPts val="0"/>
              </a:spcBef>
              <a:spcAft>
                <a:spcPts val="0"/>
              </a:spcAft>
              <a:buSzPts val="1999"/>
              <a:buNone/>
            </a:pPr>
            <a:endParaRPr/>
          </a:p>
          <a:p>
            <a:pPr marL="91413" lvl="0" indent="-120650" algn="l" rtl="0">
              <a:lnSpc>
                <a:spcPct val="90000"/>
              </a:lnSpc>
              <a:spcBef>
                <a:spcPts val="1400"/>
              </a:spcBef>
              <a:spcAft>
                <a:spcPts val="0"/>
              </a:spcAft>
              <a:buSzPts val="1900"/>
              <a:buChar char=" "/>
            </a:pPr>
            <a:r>
              <a:rPr lang="en-US"/>
              <a:t>“No person in the United States shall, on the basis of sex, be excluded from participation in, be denied the benefits of, or be subjected to discrimination under any education program or activity receiving Federal financial assistance.”</a:t>
            </a:r>
            <a:endParaRPr/>
          </a:p>
        </p:txBody>
      </p:sp>
      <p:sp>
        <p:nvSpPr>
          <p:cNvPr id="170" name="Google Shape;170;p3"/>
          <p:cNvSpPr/>
          <p:nvPr/>
        </p:nvSpPr>
        <p:spPr>
          <a:xfrm>
            <a:off x="14" y="6334316"/>
            <a:ext cx="1218881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9"/>
        <p:cNvGrpSpPr/>
        <p:nvPr/>
      </p:nvGrpSpPr>
      <p:grpSpPr>
        <a:xfrm>
          <a:off x="0" y="0"/>
          <a:ext cx="0" cy="0"/>
          <a:chOff x="0" y="0"/>
          <a:chExt cx="0" cy="0"/>
        </a:xfrm>
      </p:grpSpPr>
      <p:sp>
        <p:nvSpPr>
          <p:cNvPr id="470" name="Google Shape;470;g11db4cd80ef_1_89"/>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g11db4cd80ef_1_89"/>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g11db4cd80ef_1_89"/>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73" name="Google Shape;473;g11db4cd80ef_1_89"/>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g11db4cd80ef_1_89"/>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g11db4cd80ef_1_89"/>
          <p:cNvSpPr txBox="1">
            <a:spLocks noGrp="1"/>
          </p:cNvSpPr>
          <p:nvPr>
            <p:ph type="title"/>
          </p:nvPr>
        </p:nvSpPr>
        <p:spPr>
          <a:xfrm>
            <a:off x="1097000" y="286601"/>
            <a:ext cx="10055700" cy="932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Student Withdraws What’s Next?</a:t>
            </a:r>
            <a:endParaRPr/>
          </a:p>
        </p:txBody>
      </p:sp>
      <p:cxnSp>
        <p:nvCxnSpPr>
          <p:cNvPr id="476" name="Google Shape;476;g11db4cd80ef_1_89"/>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77" name="Google Shape;477;g11db4cd80ef_1_89"/>
          <p:cNvSpPr txBox="1">
            <a:spLocks noGrp="1"/>
          </p:cNvSpPr>
          <p:nvPr>
            <p:ph type="body" idx="4294967295"/>
          </p:nvPr>
        </p:nvSpPr>
        <p:spPr>
          <a:xfrm>
            <a:off x="398984" y="1737845"/>
            <a:ext cx="10950600" cy="4596900"/>
          </a:xfrm>
          <a:prstGeom prst="rect">
            <a:avLst/>
          </a:prstGeom>
          <a:noFill/>
          <a:ln>
            <a:noFill/>
          </a:ln>
        </p:spPr>
        <p:txBody>
          <a:bodyPr spcFirstLastPara="1" wrap="square" lIns="0" tIns="45700" rIns="0" bIns="45700" anchor="t" anchorCtr="0">
            <a:normAutofit fontScale="85000" lnSpcReduction="10000"/>
          </a:bodyPr>
          <a:lstStyle/>
          <a:p>
            <a:pPr marL="0" lvl="0" indent="0" algn="l" rtl="0">
              <a:lnSpc>
                <a:spcPct val="115000"/>
              </a:lnSpc>
              <a:spcBef>
                <a:spcPts val="1200"/>
              </a:spcBef>
              <a:spcAft>
                <a:spcPts val="0"/>
              </a:spcAft>
              <a:buClr>
                <a:schemeClr val="dk1"/>
              </a:buClr>
              <a:buSzPct val="61111"/>
              <a:buFont typeface="Arial"/>
              <a:buNone/>
            </a:pPr>
            <a:r>
              <a:rPr lang="en-US" sz="1800" b="1" dirty="0">
                <a:solidFill>
                  <a:schemeClr val="dk1"/>
                </a:solidFill>
              </a:rPr>
              <a:t>What if Respondent withdraws  with no plans to return?</a:t>
            </a:r>
            <a:endParaRPr sz="1800" b="1" dirty="0">
              <a:solidFill>
                <a:schemeClr val="dk1"/>
              </a:solidFill>
            </a:endParaRPr>
          </a:p>
          <a:p>
            <a:pPr marL="0" lvl="0" indent="0" algn="l" rtl="0">
              <a:lnSpc>
                <a:spcPct val="115000"/>
              </a:lnSpc>
              <a:spcBef>
                <a:spcPts val="1200"/>
              </a:spcBef>
              <a:spcAft>
                <a:spcPts val="0"/>
              </a:spcAft>
              <a:buNone/>
            </a:pPr>
            <a:r>
              <a:rPr lang="en-US" sz="1800" dirty="0">
                <a:solidFill>
                  <a:schemeClr val="dk1"/>
                </a:solidFill>
              </a:rPr>
              <a:t>Even if Respondent withdraws, a school must always respond promptly to a complainant’s report of sexual harassment when it has actual knowledge. The Title IX Coordinator must inform the complainant about the availability of supportive measures, with or without the filing of a formal complaint, and consider the complainant’s wishes regarding supportive measures.</a:t>
            </a:r>
            <a:endParaRPr sz="1800" dirty="0">
              <a:solidFill>
                <a:schemeClr val="dk1"/>
              </a:solidFill>
            </a:endParaRPr>
          </a:p>
          <a:p>
            <a:pPr marL="0" lvl="0" indent="0" algn="l" rtl="0">
              <a:lnSpc>
                <a:spcPct val="115000"/>
              </a:lnSpc>
              <a:spcBef>
                <a:spcPts val="1200"/>
              </a:spcBef>
              <a:spcAft>
                <a:spcPts val="0"/>
              </a:spcAft>
              <a:buNone/>
            </a:pPr>
            <a:r>
              <a:rPr lang="en-US" sz="1800" b="1" dirty="0">
                <a:solidFill>
                  <a:schemeClr val="dk1"/>
                </a:solidFill>
              </a:rPr>
              <a:t>Is a school required to dismiss a formal complaint if a respondent leaves the school?</a:t>
            </a:r>
            <a:endParaRPr sz="1800" dirty="0">
              <a:solidFill>
                <a:schemeClr val="dk1"/>
              </a:solidFill>
            </a:endParaRPr>
          </a:p>
          <a:p>
            <a:pPr marL="0" lvl="0" indent="0" algn="l" rtl="0">
              <a:lnSpc>
                <a:spcPct val="115000"/>
              </a:lnSpc>
              <a:spcBef>
                <a:spcPts val="1200"/>
              </a:spcBef>
              <a:spcAft>
                <a:spcPts val="0"/>
              </a:spcAft>
              <a:buNone/>
            </a:pPr>
            <a:r>
              <a:rPr lang="en-US" sz="1800" dirty="0">
                <a:solidFill>
                  <a:schemeClr val="dk1"/>
                </a:solidFill>
              </a:rPr>
              <a:t>No. Although a school may dismiss a formal complaint if, at any time during the grievance process, the respondent is “no longer enrolled or employed” by the school, dismissal is not required. The school has discretion to assess the facts and circumstances of a case before deciding whether to dismiss the complaint because the respondent has left the school. </a:t>
            </a:r>
            <a:endParaRPr sz="1800" dirty="0">
              <a:solidFill>
                <a:schemeClr val="dk1"/>
              </a:solidFill>
            </a:endParaRPr>
          </a:p>
          <a:p>
            <a:pPr marL="0" lvl="0" indent="0" algn="l" rtl="0">
              <a:lnSpc>
                <a:spcPct val="115000"/>
              </a:lnSpc>
              <a:spcBef>
                <a:spcPts val="1200"/>
              </a:spcBef>
              <a:spcAft>
                <a:spcPts val="0"/>
              </a:spcAft>
              <a:buNone/>
            </a:pPr>
            <a:r>
              <a:rPr lang="en-US" sz="1800" dirty="0">
                <a:solidFill>
                  <a:schemeClr val="dk1"/>
                </a:solidFill>
              </a:rPr>
              <a:t>A school may consider, for example, “whether a respondent poses an ongoing risk to the [school’s] community,” or “whether a determination regarding responsibility provides a benefit to the complainant even where the [school] lacks control over the respondent and would be unable to issue disciplinary sanctions, or other reasons.”</a:t>
            </a:r>
            <a:endParaRPr sz="1800" dirty="0">
              <a:solidFill>
                <a:schemeClr val="dk1"/>
              </a:solidFill>
            </a:endParaRPr>
          </a:p>
          <a:p>
            <a:pPr marL="0" lvl="0" indent="0" algn="l" rtl="0">
              <a:lnSpc>
                <a:spcPct val="115000"/>
              </a:lnSpc>
              <a:spcBef>
                <a:spcPts val="1200"/>
              </a:spcBef>
              <a:spcAft>
                <a:spcPts val="0"/>
              </a:spcAft>
              <a:buNone/>
            </a:pPr>
            <a:r>
              <a:rPr lang="en-US" sz="1800" dirty="0">
                <a:solidFill>
                  <a:schemeClr val="dk1"/>
                </a:solidFill>
              </a:rPr>
              <a:t>Proceeding with the grievance process could potentially allow a school to determine the scope of the harassment, whether school employees knew about it but failed to respond, whether there is a pattern of harassment in particular programs or activities, whether multiple complainants experienced harassment by the same respondent, and what appropriate remedial actions are necessary.</a:t>
            </a:r>
            <a:endParaRPr sz="1800" dirty="0">
              <a:solidFill>
                <a:schemeClr val="dk1"/>
              </a:solidFill>
            </a:endParaRPr>
          </a:p>
          <a:p>
            <a:pPr marL="0" lvl="0" indent="0" algn="l" rtl="0">
              <a:lnSpc>
                <a:spcPct val="115000"/>
              </a:lnSpc>
              <a:spcBef>
                <a:spcPts val="1200"/>
              </a:spcBef>
              <a:spcAft>
                <a:spcPts val="0"/>
              </a:spcAft>
              <a:buClr>
                <a:schemeClr val="dk1"/>
              </a:buClr>
              <a:buSzPct val="61111"/>
              <a:buFont typeface="Arial"/>
              <a:buNone/>
            </a:pPr>
            <a:endParaRPr sz="1800" dirty="0">
              <a:solidFill>
                <a:schemeClr val="dk1"/>
              </a:solidFill>
            </a:endParaRPr>
          </a:p>
          <a:p>
            <a:pPr marL="91413" lvl="0" indent="0" algn="l" rtl="0">
              <a:lnSpc>
                <a:spcPct val="90000"/>
              </a:lnSpc>
              <a:spcBef>
                <a:spcPts val="1400"/>
              </a:spcBef>
              <a:spcAft>
                <a:spcPts val="0"/>
              </a:spcAft>
              <a:buNone/>
            </a:pP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7">
                                            <p:txEl>
                                              <p:pRg st="0" end="0"/>
                                            </p:txEl>
                                          </p:spTgt>
                                        </p:tgtEl>
                                        <p:attrNameLst>
                                          <p:attrName>style.visibility</p:attrName>
                                        </p:attrNameLst>
                                      </p:cBhvr>
                                      <p:to>
                                        <p:strVal val="visible"/>
                                      </p:to>
                                    </p:set>
                                    <p:anim calcmode="lin" valueType="num">
                                      <p:cBhvr additive="base">
                                        <p:cTn id="7" dur="500" fill="hold"/>
                                        <p:tgtEl>
                                          <p:spTgt spid="4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7">
                                            <p:txEl>
                                              <p:pRg st="1" end="1"/>
                                            </p:txEl>
                                          </p:spTgt>
                                        </p:tgtEl>
                                        <p:attrNameLst>
                                          <p:attrName>style.visibility</p:attrName>
                                        </p:attrNameLst>
                                      </p:cBhvr>
                                      <p:to>
                                        <p:strVal val="visible"/>
                                      </p:to>
                                    </p:set>
                                    <p:anim calcmode="lin" valueType="num">
                                      <p:cBhvr additive="base">
                                        <p:cTn id="13" dur="500" fill="hold"/>
                                        <p:tgtEl>
                                          <p:spTgt spid="4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7">
                                            <p:txEl>
                                              <p:pRg st="2" end="2"/>
                                            </p:txEl>
                                          </p:spTgt>
                                        </p:tgtEl>
                                        <p:attrNameLst>
                                          <p:attrName>style.visibility</p:attrName>
                                        </p:attrNameLst>
                                      </p:cBhvr>
                                      <p:to>
                                        <p:strVal val="visible"/>
                                      </p:to>
                                    </p:set>
                                    <p:anim calcmode="lin" valueType="num">
                                      <p:cBhvr additive="base">
                                        <p:cTn id="19" dur="500" fill="hold"/>
                                        <p:tgtEl>
                                          <p:spTgt spid="4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7">
                                            <p:txEl>
                                              <p:pRg st="3" end="3"/>
                                            </p:txEl>
                                          </p:spTgt>
                                        </p:tgtEl>
                                        <p:attrNameLst>
                                          <p:attrName>style.visibility</p:attrName>
                                        </p:attrNameLst>
                                      </p:cBhvr>
                                      <p:to>
                                        <p:strVal val="visible"/>
                                      </p:to>
                                    </p:set>
                                    <p:anim calcmode="lin" valueType="num">
                                      <p:cBhvr additive="base">
                                        <p:cTn id="25" dur="500" fill="hold"/>
                                        <p:tgtEl>
                                          <p:spTgt spid="4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77">
                                            <p:txEl>
                                              <p:pRg st="4" end="4"/>
                                            </p:txEl>
                                          </p:spTgt>
                                        </p:tgtEl>
                                        <p:attrNameLst>
                                          <p:attrName>style.visibility</p:attrName>
                                        </p:attrNameLst>
                                      </p:cBhvr>
                                      <p:to>
                                        <p:strVal val="visible"/>
                                      </p:to>
                                    </p:set>
                                    <p:anim calcmode="lin" valueType="num">
                                      <p:cBhvr additive="base">
                                        <p:cTn id="29" dur="500" fill="hold"/>
                                        <p:tgtEl>
                                          <p:spTgt spid="47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77">
                                            <p:txEl>
                                              <p:pRg st="5" end="5"/>
                                            </p:txEl>
                                          </p:spTgt>
                                        </p:tgtEl>
                                        <p:attrNameLst>
                                          <p:attrName>style.visibility</p:attrName>
                                        </p:attrNameLst>
                                      </p:cBhvr>
                                      <p:to>
                                        <p:strVal val="visible"/>
                                      </p:to>
                                    </p:set>
                                    <p:anim calcmode="lin" valueType="num">
                                      <p:cBhvr additive="base">
                                        <p:cTn id="33" dur="500" fill="hold"/>
                                        <p:tgtEl>
                                          <p:spTgt spid="47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7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Google Shape;482;g11db4cd80ef_1_25"/>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g11db4cd80ef_1_25"/>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4" name="Google Shape;484;g11db4cd80ef_1_25"/>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85" name="Google Shape;485;g11db4cd80ef_1_25"/>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g11db4cd80ef_1_25"/>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g11db4cd80ef_1_25"/>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Scenario 5: Sex/Gender</a:t>
            </a:r>
            <a:endParaRPr/>
          </a:p>
        </p:txBody>
      </p:sp>
      <p:cxnSp>
        <p:nvCxnSpPr>
          <p:cNvPr id="488" name="Google Shape;488;g11db4cd80ef_1_25"/>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489" name="Google Shape;489;g11db4cd80ef_1_25"/>
          <p:cNvSpPr txBox="1">
            <a:spLocks noGrp="1"/>
          </p:cNvSpPr>
          <p:nvPr>
            <p:ph type="body" idx="4294967295"/>
          </p:nvPr>
        </p:nvSpPr>
        <p:spPr>
          <a:xfrm>
            <a:off x="728800" y="2050688"/>
            <a:ext cx="10573500" cy="3970800"/>
          </a:xfrm>
          <a:prstGeom prst="rect">
            <a:avLst/>
          </a:prstGeom>
          <a:noFill/>
          <a:ln>
            <a:noFill/>
          </a:ln>
        </p:spPr>
        <p:txBody>
          <a:bodyPr spcFirstLastPara="1" wrap="square" lIns="0" tIns="45700" rIns="0" bIns="45700" anchor="t" anchorCtr="0">
            <a:normAutofit lnSpcReduction="10000"/>
          </a:bodyPr>
          <a:lstStyle/>
          <a:p>
            <a:pPr marL="91413" lvl="0" indent="0" algn="l" rtl="0">
              <a:lnSpc>
                <a:spcPct val="90000"/>
              </a:lnSpc>
              <a:spcBef>
                <a:spcPts val="1400"/>
              </a:spcBef>
              <a:spcAft>
                <a:spcPts val="0"/>
              </a:spcAft>
              <a:buNone/>
            </a:pPr>
            <a:r>
              <a:rPr lang="en-US" sz="2400" dirty="0"/>
              <a:t>Fourth grade students are at lunch talking about their parents. One student, Bill, shares that he has two dads.  Two other students, Paul and Mary,  start teasing him every day at lunch after that about his dads.</a:t>
            </a:r>
            <a:endParaRPr sz="2400" dirty="0"/>
          </a:p>
          <a:p>
            <a:pPr marL="91413" lvl="0" indent="0" algn="l" rtl="0">
              <a:lnSpc>
                <a:spcPct val="90000"/>
              </a:lnSpc>
              <a:spcBef>
                <a:spcPts val="1400"/>
              </a:spcBef>
              <a:spcAft>
                <a:spcPts val="0"/>
              </a:spcAft>
              <a:buNone/>
            </a:pPr>
            <a:r>
              <a:rPr lang="en-US" sz="2400" dirty="0"/>
              <a:t>What do you do?</a:t>
            </a:r>
            <a:endParaRPr sz="2400" dirty="0"/>
          </a:p>
          <a:p>
            <a:pPr marL="91413" lvl="0" indent="0" algn="l" rtl="0">
              <a:lnSpc>
                <a:spcPct val="90000"/>
              </a:lnSpc>
              <a:spcBef>
                <a:spcPts val="1400"/>
              </a:spcBef>
              <a:spcAft>
                <a:spcPts val="0"/>
              </a:spcAft>
              <a:buNone/>
            </a:pPr>
            <a:r>
              <a:rPr lang="en-US" sz="2400" dirty="0"/>
              <a:t>What if Paul’s mom says that their religion says being gay is a sin and their family does not recognize same sex parents?</a:t>
            </a:r>
            <a:endParaRPr sz="2400" dirty="0"/>
          </a:p>
          <a:p>
            <a:pPr marL="91413" lvl="0" indent="0" algn="l" rtl="0">
              <a:spcBef>
                <a:spcPts val="1400"/>
              </a:spcBef>
              <a:spcAft>
                <a:spcPts val="0"/>
              </a:spcAft>
              <a:buNone/>
            </a:pPr>
            <a:r>
              <a:rPr lang="en-US" sz="2400" dirty="0"/>
              <a:t>What if Paul’s mom contacts the school and says she does not want Paul sitting with anyone at lunch were LGBTQIA issues are discussed? </a:t>
            </a:r>
            <a:endParaRPr sz="2400" dirty="0"/>
          </a:p>
          <a:p>
            <a:pPr marL="91413" lvl="0" indent="0" algn="l" rtl="0">
              <a:spcBef>
                <a:spcPts val="1400"/>
              </a:spcBef>
              <a:spcAft>
                <a:spcPts val="0"/>
              </a:spcAft>
              <a:buClr>
                <a:schemeClr val="dk1"/>
              </a:buClr>
              <a:buSzPts val="1100"/>
              <a:buFont typeface="Arial"/>
              <a:buNone/>
            </a:pPr>
            <a:r>
              <a:rPr lang="en-US" sz="2400" dirty="0"/>
              <a:t>What if Bill, then tells Paul and Mary, he wants to be called Sharon and then they start making fun at Bill/Sharon?</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9">
                                            <p:txEl>
                                              <p:pRg st="1" end="1"/>
                                            </p:txEl>
                                          </p:spTgt>
                                        </p:tgtEl>
                                        <p:attrNameLst>
                                          <p:attrName>style.visibility</p:attrName>
                                        </p:attrNameLst>
                                      </p:cBhvr>
                                      <p:to>
                                        <p:strVal val="visible"/>
                                      </p:to>
                                    </p:set>
                                    <p:anim calcmode="lin" valueType="num">
                                      <p:cBhvr additive="base">
                                        <p:cTn id="7" dur="500" fill="hold"/>
                                        <p:tgtEl>
                                          <p:spTgt spid="48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9">
                                            <p:txEl>
                                              <p:pRg st="2" end="2"/>
                                            </p:txEl>
                                          </p:spTgt>
                                        </p:tgtEl>
                                        <p:attrNameLst>
                                          <p:attrName>style.visibility</p:attrName>
                                        </p:attrNameLst>
                                      </p:cBhvr>
                                      <p:to>
                                        <p:strVal val="visible"/>
                                      </p:to>
                                    </p:set>
                                    <p:anim calcmode="lin" valueType="num">
                                      <p:cBhvr additive="base">
                                        <p:cTn id="13" dur="500" fill="hold"/>
                                        <p:tgtEl>
                                          <p:spTgt spid="48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9">
                                            <p:txEl>
                                              <p:pRg st="3" end="3"/>
                                            </p:txEl>
                                          </p:spTgt>
                                        </p:tgtEl>
                                        <p:attrNameLst>
                                          <p:attrName>style.visibility</p:attrName>
                                        </p:attrNameLst>
                                      </p:cBhvr>
                                      <p:to>
                                        <p:strVal val="visible"/>
                                      </p:to>
                                    </p:set>
                                    <p:anim calcmode="lin" valueType="num">
                                      <p:cBhvr additive="base">
                                        <p:cTn id="19" dur="500" fill="hold"/>
                                        <p:tgtEl>
                                          <p:spTgt spid="48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9">
                                            <p:txEl>
                                              <p:pRg st="4" end="4"/>
                                            </p:txEl>
                                          </p:spTgt>
                                        </p:tgtEl>
                                        <p:attrNameLst>
                                          <p:attrName>style.visibility</p:attrName>
                                        </p:attrNameLst>
                                      </p:cBhvr>
                                      <p:to>
                                        <p:strVal val="visible"/>
                                      </p:to>
                                    </p:set>
                                    <p:anim calcmode="lin" valueType="num">
                                      <p:cBhvr additive="base">
                                        <p:cTn id="25" dur="500" fill="hold"/>
                                        <p:tgtEl>
                                          <p:spTgt spid="48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g11db4cd80ef_1_64"/>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11db4cd80ef_1_64"/>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6" name="Google Shape;496;g11db4cd80ef_1_64"/>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497" name="Google Shape;497;g11db4cd80ef_1_64"/>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g11db4cd80ef_1_64"/>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g11db4cd80ef_1_64"/>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2595B"/>
              </a:buClr>
              <a:buSzPts val="5300"/>
              <a:buFont typeface="Calibri"/>
              <a:buNone/>
            </a:pPr>
            <a:r>
              <a:rPr lang="en-US" sz="5300">
                <a:solidFill>
                  <a:srgbClr val="42595B"/>
                </a:solidFill>
              </a:rPr>
              <a:t>Online Activity</a:t>
            </a:r>
            <a:endParaRPr/>
          </a:p>
        </p:txBody>
      </p:sp>
      <p:cxnSp>
        <p:nvCxnSpPr>
          <p:cNvPr id="500" name="Google Shape;500;g11db4cd80ef_1_64"/>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501" name="Google Shape;501;g11db4cd80ef_1_64"/>
          <p:cNvSpPr txBox="1">
            <a:spLocks noGrp="1"/>
          </p:cNvSpPr>
          <p:nvPr>
            <p:ph type="body" idx="4294967295"/>
          </p:nvPr>
        </p:nvSpPr>
        <p:spPr>
          <a:xfrm>
            <a:off x="728800" y="2050701"/>
            <a:ext cx="10573500" cy="435000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15000"/>
              </a:lnSpc>
              <a:spcBef>
                <a:spcPts val="1200"/>
              </a:spcBef>
              <a:spcAft>
                <a:spcPts val="0"/>
              </a:spcAft>
              <a:buClr>
                <a:schemeClr val="dk1"/>
              </a:buClr>
              <a:buSzPct val="57894"/>
              <a:buFont typeface="Arial"/>
              <a:buNone/>
            </a:pPr>
            <a:r>
              <a:rPr lang="en-US" sz="1900" b="1">
                <a:solidFill>
                  <a:schemeClr val="dk1"/>
                </a:solidFill>
              </a:rPr>
              <a:t>How do the 2020 amendments apply to alleged sexual harassment that takes place electronically or on an online platform used by the school?</a:t>
            </a:r>
            <a:endParaRPr sz="1900" b="1">
              <a:solidFill>
                <a:schemeClr val="dk1"/>
              </a:solidFill>
            </a:endParaRPr>
          </a:p>
          <a:p>
            <a:pPr marL="0" lvl="0" indent="0" algn="l" rtl="0">
              <a:lnSpc>
                <a:spcPct val="115000"/>
              </a:lnSpc>
              <a:spcBef>
                <a:spcPts val="1200"/>
              </a:spcBef>
              <a:spcAft>
                <a:spcPts val="0"/>
              </a:spcAft>
              <a:buClr>
                <a:schemeClr val="dk1"/>
              </a:buClr>
              <a:buSzPct val="57894"/>
              <a:buFont typeface="Arial"/>
              <a:buNone/>
            </a:pPr>
            <a:r>
              <a:rPr lang="en-US" sz="1900">
                <a:solidFill>
                  <a:schemeClr val="dk1"/>
                </a:solidFill>
              </a:rPr>
              <a:t>In discussing Title IX and online platforms used by a school, the preamble provides this guidance to schools:</a:t>
            </a:r>
            <a:endParaRPr sz="1900">
              <a:solidFill>
                <a:schemeClr val="dk1"/>
              </a:solidFill>
            </a:endParaRPr>
          </a:p>
          <a:p>
            <a:pPr marL="457200" lvl="0" indent="-331152" algn="l" rtl="0">
              <a:lnSpc>
                <a:spcPct val="115000"/>
              </a:lnSpc>
              <a:spcBef>
                <a:spcPts val="1200"/>
              </a:spcBef>
              <a:spcAft>
                <a:spcPts val="0"/>
              </a:spcAft>
              <a:buClr>
                <a:schemeClr val="dk1"/>
              </a:buClr>
              <a:buSzPct val="100000"/>
              <a:buFont typeface="Arial"/>
              <a:buChar char="●"/>
            </a:pPr>
            <a:r>
              <a:rPr lang="en-US" sz="1900">
                <a:solidFill>
                  <a:schemeClr val="dk1"/>
                </a:solidFill>
              </a:rPr>
              <a:t>The operations of a school “may certainly include computer and internet networks, digital platforms, and computer hardware or software owned or operated by, or used in the operations of, the [school].”</a:t>
            </a:r>
            <a:endParaRPr sz="1900">
              <a:solidFill>
                <a:schemeClr val="dk1"/>
              </a:solidFill>
            </a:endParaRPr>
          </a:p>
          <a:p>
            <a:pPr marL="457200" lvl="0" indent="-331152" algn="l" rtl="0">
              <a:lnSpc>
                <a:spcPct val="115000"/>
              </a:lnSpc>
              <a:spcBef>
                <a:spcPts val="0"/>
              </a:spcBef>
              <a:spcAft>
                <a:spcPts val="0"/>
              </a:spcAft>
              <a:buClr>
                <a:schemeClr val="dk1"/>
              </a:buClr>
              <a:buSzPct val="100000"/>
              <a:buFont typeface="Arial"/>
              <a:buChar char="●"/>
            </a:pPr>
            <a:r>
              <a:rPr lang="en-US" sz="1900">
                <a:solidFill>
                  <a:schemeClr val="dk1"/>
                </a:solidFill>
              </a:rPr>
              <a:t>“[T]he factual circumstances of online harassment must be analyzed to determine if it occurred in an education program or activity.”The preamble adds that the definition of “education program or activity” in the 2020 amendments “does not create a distinction between sexual harassment occurring in person versus online.</a:t>
            </a:r>
            <a:endParaRPr sz="1900">
              <a:solidFill>
                <a:schemeClr val="dk1"/>
              </a:solidFill>
            </a:endParaRPr>
          </a:p>
          <a:p>
            <a:pPr marL="457200" lvl="0" indent="-331152" algn="l" rtl="0">
              <a:lnSpc>
                <a:spcPct val="115000"/>
              </a:lnSpc>
              <a:spcBef>
                <a:spcPts val="0"/>
              </a:spcBef>
              <a:spcAft>
                <a:spcPts val="0"/>
              </a:spcAft>
              <a:buClr>
                <a:schemeClr val="dk1"/>
              </a:buClr>
              <a:buSzPct val="100000"/>
              <a:buFont typeface="Arial"/>
              <a:buChar char="●"/>
            </a:pPr>
            <a:r>
              <a:rPr lang="en-US" sz="1900">
                <a:solidFill>
                  <a:schemeClr val="dk1"/>
                </a:solidFill>
              </a:rPr>
              <a:t>“a student using a personal device to perpetrate online sexual harassment during class time may constitute a circumstance over which the [school] exercises substantial control.”</a:t>
            </a:r>
            <a:endParaRPr sz="1900">
              <a:solidFill>
                <a:schemeClr val="dk1"/>
              </a:solidFill>
            </a:endParaRPr>
          </a:p>
          <a:p>
            <a:pPr marL="457200" lvl="0" indent="-331152" algn="l" rtl="0">
              <a:lnSpc>
                <a:spcPct val="115000"/>
              </a:lnSpc>
              <a:spcBef>
                <a:spcPts val="0"/>
              </a:spcBef>
              <a:spcAft>
                <a:spcPts val="0"/>
              </a:spcAft>
              <a:buClr>
                <a:schemeClr val="dk1"/>
              </a:buClr>
              <a:buSzPct val="100000"/>
              <a:buFont typeface="Arial"/>
              <a:buChar char="●"/>
            </a:pPr>
            <a:r>
              <a:rPr lang="en-US" sz="1900">
                <a:solidFill>
                  <a:schemeClr val="dk1"/>
                </a:solidFill>
              </a:rPr>
              <a:t>As with in-person harassment, “the factual circumstances of online harassment must be analyzed to determine if it occurred” in circumstances “over which a school exercised substantial control over the respondent and the context.</a:t>
            </a:r>
            <a:endParaRPr sz="1900">
              <a:solidFill>
                <a:schemeClr val="dk1"/>
              </a:solidFill>
            </a:endParaRPr>
          </a:p>
          <a:p>
            <a:pPr marL="91413" lvl="0" indent="0" algn="l" rtl="0">
              <a:spcBef>
                <a:spcPts val="1400"/>
              </a:spcBef>
              <a:spcAft>
                <a:spcPts val="0"/>
              </a:spcAft>
              <a:buNone/>
            </a:pPr>
            <a:endParaRPr sz="2400"/>
          </a:p>
          <a:p>
            <a:pPr marL="0" lvl="0" indent="0" algn="l" rtl="0">
              <a:lnSpc>
                <a:spcPct val="90000"/>
              </a:lnSpc>
              <a:spcBef>
                <a:spcPts val="140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g11db4cd80ef_1_0"/>
          <p:cNvSpPr/>
          <p:nvPr/>
        </p:nvSpPr>
        <p:spPr>
          <a:xfrm>
            <a:off x="3174" y="6400800"/>
            <a:ext cx="12185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1db4cd80ef_1_0"/>
          <p:cNvSpPr/>
          <p:nvPr/>
        </p:nvSpPr>
        <p:spPr>
          <a:xfrm>
            <a:off x="14" y="6334316"/>
            <a:ext cx="12185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8" name="Google Shape;508;g11db4cd80ef_1_0"/>
          <p:cNvCxnSpPr/>
          <p:nvPr/>
        </p:nvCxnSpPr>
        <p:spPr>
          <a:xfrm>
            <a:off x="1193221" y="1737845"/>
            <a:ext cx="9964500" cy="0"/>
          </a:xfrm>
          <a:prstGeom prst="straightConnector1">
            <a:avLst/>
          </a:prstGeom>
          <a:noFill/>
          <a:ln w="9525" cap="flat" cmpd="sng">
            <a:solidFill>
              <a:srgbClr val="7F7F7F"/>
            </a:solidFill>
            <a:prstDash val="solid"/>
            <a:round/>
            <a:headEnd type="none" w="sm" len="sm"/>
            <a:tailEnd type="none" w="sm" len="sm"/>
          </a:ln>
        </p:spPr>
      </p:cxnSp>
      <p:sp>
        <p:nvSpPr>
          <p:cNvPr id="509" name="Google Shape;509;g11db4cd80ef_1_0"/>
          <p:cNvSpPr/>
          <p:nvPr/>
        </p:nvSpPr>
        <p:spPr>
          <a:xfrm>
            <a:off x="0" y="1"/>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g11db4cd80ef_1_0"/>
          <p:cNvSpPr/>
          <p:nvPr/>
        </p:nvSpPr>
        <p:spPr>
          <a:xfrm>
            <a:off x="0" y="0"/>
            <a:ext cx="121887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g11db4cd80ef_1_0"/>
          <p:cNvSpPr txBox="1">
            <a:spLocks noGrp="1"/>
          </p:cNvSpPr>
          <p:nvPr>
            <p:ph type="title"/>
          </p:nvPr>
        </p:nvSpPr>
        <p:spPr>
          <a:xfrm>
            <a:off x="1096994" y="286604"/>
            <a:ext cx="10055700" cy="1450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42595B"/>
              </a:buClr>
              <a:buSzPct val="100000"/>
              <a:buFont typeface="Calibri"/>
              <a:buNone/>
            </a:pPr>
            <a:r>
              <a:rPr lang="en-US" sz="5300">
                <a:solidFill>
                  <a:srgbClr val="42595B"/>
                </a:solidFill>
              </a:rPr>
              <a:t>What other things do you need to be thinking about?</a:t>
            </a:r>
            <a:endParaRPr/>
          </a:p>
        </p:txBody>
      </p:sp>
      <p:cxnSp>
        <p:nvCxnSpPr>
          <p:cNvPr id="512" name="Google Shape;512;g11db4cd80ef_1_0"/>
          <p:cNvCxnSpPr/>
          <p:nvPr/>
        </p:nvCxnSpPr>
        <p:spPr>
          <a:xfrm>
            <a:off x="5286240" y="2085703"/>
            <a:ext cx="6169200" cy="0"/>
          </a:xfrm>
          <a:prstGeom prst="straightConnector1">
            <a:avLst/>
          </a:prstGeom>
          <a:noFill/>
          <a:ln w="9525" cap="flat" cmpd="sng">
            <a:solidFill>
              <a:srgbClr val="7F7F7F">
                <a:alpha val="89800"/>
              </a:srgbClr>
            </a:solidFill>
            <a:prstDash val="solid"/>
            <a:round/>
            <a:headEnd type="none" w="sm" len="sm"/>
            <a:tailEnd type="none" w="sm" len="sm"/>
          </a:ln>
        </p:spPr>
      </p:cxnSp>
      <p:sp>
        <p:nvSpPr>
          <p:cNvPr id="513" name="Google Shape;513;g11db4cd80ef_1_0"/>
          <p:cNvSpPr txBox="1">
            <a:spLocks noGrp="1"/>
          </p:cNvSpPr>
          <p:nvPr>
            <p:ph type="body" idx="4294967295"/>
          </p:nvPr>
        </p:nvSpPr>
        <p:spPr>
          <a:xfrm>
            <a:off x="806114" y="3026049"/>
            <a:ext cx="10573500" cy="3970800"/>
          </a:xfrm>
          <a:prstGeom prst="rect">
            <a:avLst/>
          </a:prstGeom>
          <a:noFill/>
          <a:ln>
            <a:noFill/>
          </a:ln>
        </p:spPr>
        <p:txBody>
          <a:bodyPr spcFirstLastPara="1" wrap="square" lIns="0" tIns="45700" rIns="0" bIns="45700" anchor="t" anchorCtr="0">
            <a:normAutofit/>
          </a:bodyPr>
          <a:lstStyle/>
          <a:p>
            <a:pPr marL="91413" lvl="0" indent="0" algn="l" rtl="0">
              <a:lnSpc>
                <a:spcPct val="90000"/>
              </a:lnSpc>
              <a:spcBef>
                <a:spcPts val="1400"/>
              </a:spcBef>
              <a:spcAft>
                <a:spcPts val="0"/>
              </a:spcAft>
              <a:buNone/>
            </a:pPr>
            <a:r>
              <a:rPr lang="en-US" sz="2400" dirty="0"/>
              <a:t>Bullying under State Law</a:t>
            </a:r>
            <a:endParaRPr sz="2400" dirty="0"/>
          </a:p>
          <a:p>
            <a:pPr marL="91413" lvl="0" indent="0" algn="l" rtl="0">
              <a:lnSpc>
                <a:spcPct val="90000"/>
              </a:lnSpc>
              <a:spcBef>
                <a:spcPts val="1400"/>
              </a:spcBef>
              <a:spcAft>
                <a:spcPts val="0"/>
              </a:spcAft>
              <a:buNone/>
            </a:pPr>
            <a:r>
              <a:rPr lang="en-US" sz="2400" dirty="0"/>
              <a:t>Mandatory reporting</a:t>
            </a:r>
            <a:endParaRPr sz="2400" dirty="0"/>
          </a:p>
          <a:p>
            <a:pPr marL="91413" lvl="0" indent="0" algn="l" rtl="0">
              <a:lnSpc>
                <a:spcPct val="90000"/>
              </a:lnSpc>
              <a:spcBef>
                <a:spcPts val="1400"/>
              </a:spcBef>
              <a:spcAft>
                <a:spcPts val="0"/>
              </a:spcAft>
              <a:buNone/>
            </a:pPr>
            <a:r>
              <a:rPr lang="en-US" sz="2400" dirty="0"/>
              <a:t>Discipline Code</a:t>
            </a:r>
            <a:endParaRPr sz="2400" dirty="0"/>
          </a:p>
          <a:p>
            <a:pPr marL="91413" lvl="0" indent="0" algn="l" rtl="0">
              <a:lnSpc>
                <a:spcPct val="90000"/>
              </a:lnSpc>
              <a:spcBef>
                <a:spcPts val="1400"/>
              </a:spcBef>
              <a:spcAft>
                <a:spcPts val="0"/>
              </a:spcAft>
              <a:buNone/>
            </a:pPr>
            <a:r>
              <a:rPr lang="en-US" sz="2400" dirty="0"/>
              <a:t>Law Enforcement</a:t>
            </a:r>
            <a:endParaRPr sz="2400" dirty="0"/>
          </a:p>
          <a:p>
            <a:pPr marL="91413" lvl="0" indent="0" algn="l" rtl="0">
              <a:lnSpc>
                <a:spcPct val="90000"/>
              </a:lnSpc>
              <a:spcBef>
                <a:spcPts val="1400"/>
              </a:spcBef>
              <a:spcAft>
                <a:spcPts val="0"/>
              </a:spcAft>
              <a:buNone/>
            </a:pPr>
            <a:r>
              <a:rPr lang="en-US" sz="2400" dirty="0"/>
              <a:t>Social Services</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1db4cd80ef_1_43"/>
          <p:cNvSpPr txBox="1">
            <a:spLocks noGrp="1"/>
          </p:cNvSpPr>
          <p:nvPr>
            <p:ph type="title"/>
          </p:nvPr>
        </p:nvSpPr>
        <p:spPr>
          <a:xfrm>
            <a:off x="1096994" y="286604"/>
            <a:ext cx="100557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Title IX and Code of Conduct</a:t>
            </a:r>
            <a:endParaRPr/>
          </a:p>
        </p:txBody>
      </p:sp>
      <p:sp>
        <p:nvSpPr>
          <p:cNvPr id="520" name="Google Shape;520;g11db4cd80ef_1_43"/>
          <p:cNvSpPr txBox="1">
            <a:spLocks noGrp="1"/>
          </p:cNvSpPr>
          <p:nvPr>
            <p:ph type="body" idx="1"/>
          </p:nvPr>
        </p:nvSpPr>
        <p:spPr>
          <a:xfrm>
            <a:off x="1096994" y="1845734"/>
            <a:ext cx="10055700" cy="4023300"/>
          </a:xfrm>
          <a:prstGeom prst="rect">
            <a:avLst/>
          </a:prstGeom>
        </p:spPr>
        <p:txBody>
          <a:bodyPr spcFirstLastPara="1" wrap="square" lIns="0" tIns="45700" rIns="0" bIns="45700" anchor="t" anchorCtr="0">
            <a:normAutofit lnSpcReduction="10000"/>
          </a:bodyPr>
          <a:lstStyle/>
          <a:p>
            <a:pPr marL="0" lvl="0" indent="0" algn="l" rtl="0">
              <a:lnSpc>
                <a:spcPct val="115000"/>
              </a:lnSpc>
              <a:spcBef>
                <a:spcPts val="1200"/>
              </a:spcBef>
              <a:spcAft>
                <a:spcPts val="0"/>
              </a:spcAft>
              <a:buNone/>
            </a:pPr>
            <a:r>
              <a:rPr lang="en-US" sz="2400">
                <a:solidFill>
                  <a:schemeClr val="dk1"/>
                </a:solidFill>
              </a:rPr>
              <a:t>From the DOE/DOJ:</a:t>
            </a:r>
            <a:endParaRPr sz="2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400">
                <a:solidFill>
                  <a:schemeClr val="dk1"/>
                </a:solidFill>
              </a:rPr>
              <a:t>Title IX’s sexual harassment regulation need not replace a school’s more expansive code of conduct and does not prohibit a school from enforcing that code to address misconduct that does not constitute sexual harassment under the 2020 amendments. OCR encourages schools to develop and enforce their codes as an additional tool for ensuring safe and supportive educational environments for all students. OCR does not enforce school codes of conduct but may investigate complaints that a school’s code of conduct treated students differently based on sex, including sexual orientation or gender identity.</a:t>
            </a:r>
            <a:endParaRPr sz="2400">
              <a:solidFill>
                <a:schemeClr val="dk1"/>
              </a:solidFill>
            </a:endParaRPr>
          </a:p>
          <a:p>
            <a:pPr marL="0" lvl="0" indent="0" algn="l" rtl="0">
              <a:spcBef>
                <a:spcPts val="1200"/>
              </a:spcBef>
              <a:spcAft>
                <a:spcPts val="2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1096994" y="286604"/>
            <a:ext cx="10055700" cy="145080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3500"/>
              <a:buFont typeface="Calibri"/>
              <a:buNone/>
            </a:pPr>
            <a:r>
              <a:rPr lang="en-US"/>
              <a:t>What about sex/gender discrimination that is not sexual harassment?</a:t>
            </a:r>
            <a:endParaRPr/>
          </a:p>
        </p:txBody>
      </p:sp>
      <p:sp>
        <p:nvSpPr>
          <p:cNvPr id="526" name="Google Shape;526;p18"/>
          <p:cNvSpPr txBox="1">
            <a:spLocks noGrp="1"/>
          </p:cNvSpPr>
          <p:nvPr>
            <p:ph type="body" idx="1"/>
          </p:nvPr>
        </p:nvSpPr>
        <p:spPr>
          <a:xfrm>
            <a:off x="1096994" y="1845734"/>
            <a:ext cx="10055700" cy="4023300"/>
          </a:xfrm>
          <a:prstGeom prst="rect">
            <a:avLst/>
          </a:prstGeom>
          <a:noFill/>
          <a:ln>
            <a:noFill/>
          </a:ln>
        </p:spPr>
        <p:txBody>
          <a:bodyPr spcFirstLastPara="1" wrap="square" lIns="91425" tIns="0" rIns="91425" bIns="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1700" b="1">
                <a:solidFill>
                  <a:schemeClr val="dk1"/>
                </a:solidFill>
              </a:rPr>
              <a:t>How should a school respond to complaints alleging sex discrimination that do not include sexual harassment allegations?</a:t>
            </a:r>
            <a:endParaRPr sz="1700" b="1">
              <a:solidFill>
                <a:schemeClr val="dk1"/>
              </a:solidFill>
            </a:endParaRPr>
          </a:p>
          <a:p>
            <a:pPr marL="0" lvl="0" indent="0" algn="l" rtl="0">
              <a:lnSpc>
                <a:spcPct val="115000"/>
              </a:lnSpc>
              <a:spcBef>
                <a:spcPts val="1200"/>
              </a:spcBef>
              <a:spcAft>
                <a:spcPts val="0"/>
              </a:spcAft>
              <a:buSzPts val="1100"/>
              <a:buNone/>
            </a:pPr>
            <a:r>
              <a:rPr lang="en-US" sz="1700">
                <a:solidFill>
                  <a:schemeClr val="dk1"/>
                </a:solidFill>
              </a:rPr>
              <a:t>The 2020 amendments explain that the grievance process required for formal sexual harassment complaints does not apply to complaints alleging discrimination based on pregnancy, different treatment based on sex, or other forms of sex discrimination.</a:t>
            </a:r>
            <a:endParaRPr sz="17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700">
                <a:solidFill>
                  <a:schemeClr val="dk1"/>
                </a:solidFill>
              </a:rPr>
              <a:t>Instead, the 2020 amendments state that schools must respond to these complaints using the “prompt and equitable” grievance procedures that schools have been required to adopt and publish since 1975, when the original Title IX regulations were issued.215 The 1975 regulations, which are still in place today, require schools to have a Title IX Coordinator to receive complaints of sex discrimination and require schools to respond promptly and equitably to such complaints.</a:t>
            </a:r>
            <a:endParaRPr sz="1700">
              <a:solidFill>
                <a:schemeClr val="dk1"/>
              </a:solidFill>
            </a:endParaRPr>
          </a:p>
          <a:p>
            <a:pPr marL="0" lvl="0" indent="0" algn="l" rtl="0">
              <a:lnSpc>
                <a:spcPct val="90000"/>
              </a:lnSpc>
              <a:spcBef>
                <a:spcPts val="1200"/>
              </a:spcBef>
              <a:spcAft>
                <a:spcPts val="0"/>
              </a:spcAft>
              <a:buSzPts val="15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DC18-C0F3-4185-8D69-76CC307B2754}"/>
              </a:ext>
            </a:extLst>
          </p:cNvPr>
          <p:cNvSpPr>
            <a:spLocks noGrp="1"/>
          </p:cNvSpPr>
          <p:nvPr>
            <p:ph type="title"/>
          </p:nvPr>
        </p:nvSpPr>
        <p:spPr/>
        <p:txBody>
          <a:bodyPr/>
          <a:lstStyle/>
          <a:p>
            <a:pPr algn="ctr"/>
            <a:r>
              <a:rPr lang="en-US" dirty="0"/>
              <a:t>Thank you!</a:t>
            </a:r>
          </a:p>
        </p:txBody>
      </p:sp>
      <p:sp>
        <p:nvSpPr>
          <p:cNvPr id="3" name="Text Placeholder 2">
            <a:extLst>
              <a:ext uri="{FF2B5EF4-FFF2-40B4-BE49-F238E27FC236}">
                <a16:creationId xmlns:a16="http://schemas.microsoft.com/office/drawing/2014/main" id="{69F920CC-EABB-4D04-827D-A3E64CA8B9DB}"/>
              </a:ext>
            </a:extLst>
          </p:cNvPr>
          <p:cNvSpPr>
            <a:spLocks noGrp="1"/>
          </p:cNvSpPr>
          <p:nvPr>
            <p:ph type="body" idx="1"/>
          </p:nvPr>
        </p:nvSpPr>
        <p:spPr/>
        <p:txBody>
          <a:bodyPr/>
          <a:lstStyle/>
          <a:p>
            <a:endParaRPr lang="en-US" dirty="0"/>
          </a:p>
          <a:p>
            <a:r>
              <a:rPr lang="en-US" dirty="0"/>
              <a:t>Lisa Gordon Stella</a:t>
            </a:r>
          </a:p>
          <a:p>
            <a:r>
              <a:rPr lang="it-IT" dirty="0">
                <a:hlinkClick r:id="rId2"/>
              </a:rPr>
              <a:t>lisa@lgstellalaw.com</a:t>
            </a:r>
            <a:r>
              <a:rPr lang="it-IT" dirty="0"/>
              <a:t> </a:t>
            </a:r>
            <a:endParaRPr lang="en-US" dirty="0"/>
          </a:p>
          <a:p>
            <a:endParaRPr lang="en-US" dirty="0"/>
          </a:p>
          <a:p>
            <a:r>
              <a:rPr lang="en-US" dirty="0"/>
              <a:t>Stephanie Klupinski</a:t>
            </a:r>
          </a:p>
          <a:p>
            <a:r>
              <a:rPr lang="en-US" dirty="0">
                <a:hlinkClick r:id="rId3"/>
              </a:rPr>
              <a:t>sklupinski@buckeyehope.org</a:t>
            </a:r>
            <a:r>
              <a:rPr lang="en-US" dirty="0"/>
              <a:t> </a:t>
            </a:r>
          </a:p>
        </p:txBody>
      </p:sp>
    </p:spTree>
    <p:extLst>
      <p:ext uri="{BB962C8B-B14F-4D97-AF65-F5344CB8AC3E}">
        <p14:creationId xmlns:p14="http://schemas.microsoft.com/office/powerpoint/2010/main" val="2646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700"/>
              <a:buFont typeface="Calibri"/>
              <a:buNone/>
            </a:pPr>
            <a:r>
              <a:rPr lang="en-US" dirty="0"/>
              <a:t>Title IX Timeline</a:t>
            </a:r>
            <a:endParaRPr dirty="0"/>
          </a:p>
        </p:txBody>
      </p:sp>
      <p:sp>
        <p:nvSpPr>
          <p:cNvPr id="178" name="Google Shape;178;p4"/>
          <p:cNvSpPr txBox="1">
            <a:spLocks noGrp="1"/>
          </p:cNvSpPr>
          <p:nvPr>
            <p:ph type="body" idx="1"/>
          </p:nvPr>
        </p:nvSpPr>
        <p:spPr>
          <a:xfrm>
            <a:off x="1096993" y="1845735"/>
            <a:ext cx="11091831" cy="4023359"/>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1999"/>
              <a:buNone/>
            </a:pPr>
            <a:r>
              <a:rPr lang="en-US" b="1" dirty="0"/>
              <a:t>June 23, 1972 </a:t>
            </a:r>
            <a:r>
              <a:rPr lang="en-US" dirty="0"/>
              <a:t>– Title IX of the education amendments of 1972 is signed into law. </a:t>
            </a:r>
            <a:endParaRPr dirty="0"/>
          </a:p>
          <a:p>
            <a:pPr marL="0" lvl="0" indent="0" algn="l" rtl="0">
              <a:lnSpc>
                <a:spcPct val="90000"/>
              </a:lnSpc>
              <a:spcBef>
                <a:spcPts val="0"/>
              </a:spcBef>
              <a:spcAft>
                <a:spcPts val="0"/>
              </a:spcAft>
              <a:buSzPts val="1999"/>
              <a:buNone/>
            </a:pPr>
            <a:endParaRPr dirty="0"/>
          </a:p>
          <a:p>
            <a:pPr marL="0" lvl="0" indent="0" algn="l" rtl="0">
              <a:lnSpc>
                <a:spcPct val="90000"/>
              </a:lnSpc>
              <a:spcBef>
                <a:spcPts val="0"/>
              </a:spcBef>
              <a:spcAft>
                <a:spcPts val="0"/>
              </a:spcAft>
              <a:buSzPts val="1999"/>
              <a:buNone/>
            </a:pPr>
            <a:r>
              <a:rPr lang="en-US" b="1" dirty="0"/>
              <a:t>1980</a:t>
            </a:r>
            <a:r>
              <a:rPr lang="en-US" dirty="0"/>
              <a:t> – US Dept of Education established; Title IX will be overseen by its Office of Civil Rights.  </a:t>
            </a:r>
            <a:endParaRPr dirty="0"/>
          </a:p>
          <a:p>
            <a:pPr marL="0" lvl="0" indent="0" algn="l" rtl="0">
              <a:lnSpc>
                <a:spcPct val="90000"/>
              </a:lnSpc>
              <a:spcBef>
                <a:spcPts val="1400"/>
              </a:spcBef>
              <a:spcAft>
                <a:spcPts val="0"/>
              </a:spcAft>
              <a:buSzPts val="1900"/>
              <a:buNone/>
            </a:pPr>
            <a:r>
              <a:rPr lang="en-US" b="1" dirty="0"/>
              <a:t>August 14, 2020 </a:t>
            </a:r>
            <a:r>
              <a:rPr lang="en-US" dirty="0"/>
              <a:t>– New rules go into effect, which increased protections for students accused of sexual harassment or assault.</a:t>
            </a:r>
            <a:endParaRPr dirty="0"/>
          </a:p>
          <a:p>
            <a:pPr marL="0" lvl="0" indent="0" algn="l" rtl="0">
              <a:lnSpc>
                <a:spcPct val="90000"/>
              </a:lnSpc>
              <a:spcBef>
                <a:spcPts val="1400"/>
              </a:spcBef>
              <a:spcAft>
                <a:spcPts val="0"/>
              </a:spcAft>
              <a:buSzPts val="1900"/>
              <a:buNone/>
            </a:pPr>
            <a:r>
              <a:rPr lang="en-US" b="1" dirty="0"/>
              <a:t>January 2021 </a:t>
            </a:r>
            <a:r>
              <a:rPr lang="en-US" dirty="0"/>
              <a:t>– On his first day in office, Biden signs an executive order on preventing and combating discrimination on the basis of gender identity, stating that the </a:t>
            </a:r>
            <a:r>
              <a:rPr lang="en-US" i="1" dirty="0"/>
              <a:t>Bostock</a:t>
            </a:r>
            <a:r>
              <a:rPr lang="en-US" dirty="0"/>
              <a:t> decision applies to Title IX. </a:t>
            </a:r>
            <a:endParaRPr dirty="0"/>
          </a:p>
          <a:p>
            <a:pPr marL="0" lvl="0" indent="0" algn="l" rtl="0">
              <a:lnSpc>
                <a:spcPct val="90000"/>
              </a:lnSpc>
              <a:spcBef>
                <a:spcPts val="1400"/>
              </a:spcBef>
              <a:spcAft>
                <a:spcPts val="0"/>
              </a:spcAft>
              <a:buSzPts val="1900"/>
              <a:buNone/>
            </a:pPr>
            <a:r>
              <a:rPr lang="en-US" b="1" dirty="0"/>
              <a:t>April 2021 </a:t>
            </a:r>
            <a:r>
              <a:rPr lang="en-US" dirty="0"/>
              <a:t>– Office of Civil Rights begins a comprehensive review process. </a:t>
            </a:r>
            <a:endParaRPr dirty="0"/>
          </a:p>
          <a:p>
            <a:pPr marL="0" lvl="0" indent="0" algn="l" rtl="0">
              <a:lnSpc>
                <a:spcPct val="90000"/>
              </a:lnSpc>
              <a:spcBef>
                <a:spcPts val="1400"/>
              </a:spcBef>
              <a:spcAft>
                <a:spcPts val="0"/>
              </a:spcAft>
              <a:buSzPts val="1900"/>
              <a:buNone/>
            </a:pPr>
            <a:r>
              <a:rPr lang="en-US" b="1" dirty="0"/>
              <a:t>July 2021 </a:t>
            </a:r>
            <a:r>
              <a:rPr lang="en-US" dirty="0"/>
              <a:t>– US Dept of Ed puts out guidance noting the minimum bar set by the August 2020 changes but reminding organizations that they can go beyond the floor.</a:t>
            </a:r>
            <a:endParaRPr dirty="0"/>
          </a:p>
          <a:p>
            <a:pPr marL="0" lvl="0" indent="0" algn="l" rtl="0">
              <a:lnSpc>
                <a:spcPct val="90000"/>
              </a:lnSpc>
              <a:spcBef>
                <a:spcPts val="1400"/>
              </a:spcBef>
              <a:spcAft>
                <a:spcPts val="0"/>
              </a:spcAft>
              <a:buSzPts val="1900"/>
              <a:buNone/>
            </a:pPr>
            <a:r>
              <a:rPr lang="en-US" b="1" dirty="0"/>
              <a:t>April 2022 </a:t>
            </a:r>
            <a:r>
              <a:rPr lang="en-US" dirty="0"/>
              <a:t>– US Dept of Ed planning to announce new Title IX rules.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cxnSp>
        <p:nvCxnSpPr>
          <p:cNvPr id="184" name="Google Shape;184;p5"/>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185" name="Google Shape;185;p5"/>
          <p:cNvSpPr/>
          <p:nvPr/>
        </p:nvSpPr>
        <p:spPr>
          <a:xfrm>
            <a:off x="1587"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4" y="6344820"/>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txBox="1">
            <a:spLocks noGrp="1"/>
          </p:cNvSpPr>
          <p:nvPr>
            <p:ph type="title"/>
          </p:nvPr>
        </p:nvSpPr>
        <p:spPr>
          <a:xfrm>
            <a:off x="1096994" y="286603"/>
            <a:ext cx="1005578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800"/>
              <a:t>Title IX: Roles and Responsibilities </a:t>
            </a:r>
            <a:endParaRPr/>
          </a:p>
        </p:txBody>
      </p:sp>
      <p:graphicFrame>
        <p:nvGraphicFramePr>
          <p:cNvPr id="188" name="Google Shape;188;p5"/>
          <p:cNvGraphicFramePr/>
          <p:nvPr/>
        </p:nvGraphicFramePr>
        <p:xfrm>
          <a:off x="1096994" y="1981200"/>
          <a:ext cx="10055775" cy="4217650"/>
        </p:xfrm>
        <a:graphic>
          <a:graphicData uri="http://schemas.openxmlformats.org/drawingml/2006/table">
            <a:tbl>
              <a:tblPr firstRow="1" bandRow="1">
                <a:noFill/>
                <a:tableStyleId>{235EB796-F919-4DD0-B9F8-4FCECED2739F}</a:tableStyleId>
              </a:tblPr>
              <a:tblGrid>
                <a:gridCol w="2166850">
                  <a:extLst>
                    <a:ext uri="{9D8B030D-6E8A-4147-A177-3AD203B41FA5}">
                      <a16:colId xmlns:a16="http://schemas.microsoft.com/office/drawing/2014/main" val="20000"/>
                    </a:ext>
                  </a:extLst>
                </a:gridCol>
                <a:gridCol w="4022800">
                  <a:extLst>
                    <a:ext uri="{9D8B030D-6E8A-4147-A177-3AD203B41FA5}">
                      <a16:colId xmlns:a16="http://schemas.microsoft.com/office/drawing/2014/main" val="20001"/>
                    </a:ext>
                  </a:extLst>
                </a:gridCol>
                <a:gridCol w="3866125">
                  <a:extLst>
                    <a:ext uri="{9D8B030D-6E8A-4147-A177-3AD203B41FA5}">
                      <a16:colId xmlns:a16="http://schemas.microsoft.com/office/drawing/2014/main" val="20002"/>
                    </a:ext>
                  </a:extLst>
                </a:gridCol>
              </a:tblGrid>
              <a:tr h="393600">
                <a:tc>
                  <a:txBody>
                    <a:bodyPr/>
                    <a:lstStyle/>
                    <a:p>
                      <a:pPr marL="0" marR="0" lvl="0" indent="0" algn="l" rtl="0">
                        <a:spcBef>
                          <a:spcPts val="0"/>
                        </a:spcBef>
                        <a:spcAft>
                          <a:spcPts val="0"/>
                        </a:spcAft>
                        <a:buNone/>
                      </a:pPr>
                      <a:r>
                        <a:rPr lang="en-US" sz="1600" u="none" strike="noStrike" cap="none"/>
                        <a:t>ROLE</a:t>
                      </a:r>
                      <a:endParaRPr/>
                    </a:p>
                  </a:txBody>
                  <a:tcPr marL="82300" marR="82300" marT="41150" marB="41150"/>
                </a:tc>
                <a:tc>
                  <a:txBody>
                    <a:bodyPr/>
                    <a:lstStyle/>
                    <a:p>
                      <a:pPr marL="0" marR="0" lvl="0" indent="0" algn="l" rtl="0">
                        <a:spcBef>
                          <a:spcPts val="0"/>
                        </a:spcBef>
                        <a:spcAft>
                          <a:spcPts val="0"/>
                        </a:spcAft>
                        <a:buNone/>
                      </a:pPr>
                      <a:r>
                        <a:rPr lang="en-US" sz="1600"/>
                        <a:t>RESPONSIBILITY</a:t>
                      </a:r>
                      <a:endParaRPr/>
                    </a:p>
                  </a:txBody>
                  <a:tcPr marL="82300" marR="82300" marT="41150" marB="41150"/>
                </a:tc>
                <a:tc>
                  <a:txBody>
                    <a:bodyPr/>
                    <a:lstStyle/>
                    <a:p>
                      <a:pPr marL="0" marR="0" lvl="0" indent="0" algn="l" rtl="0">
                        <a:spcBef>
                          <a:spcPts val="0"/>
                        </a:spcBef>
                        <a:spcAft>
                          <a:spcPts val="0"/>
                        </a:spcAft>
                        <a:buNone/>
                      </a:pPr>
                      <a:r>
                        <a:rPr lang="en-US" sz="1600"/>
                        <a:t>REQUIREMENTS </a:t>
                      </a:r>
                      <a:endParaRPr/>
                    </a:p>
                  </a:txBody>
                  <a:tcPr marL="82300" marR="82300" marT="41150" marB="41150"/>
                </a:tc>
                <a:extLst>
                  <a:ext uri="{0D108BD9-81ED-4DB2-BD59-A6C34878D82A}">
                    <a16:rowId xmlns:a16="http://schemas.microsoft.com/office/drawing/2014/main" val="10000"/>
                  </a:ext>
                </a:extLst>
              </a:tr>
              <a:tr h="1198650">
                <a:tc>
                  <a:txBody>
                    <a:bodyPr/>
                    <a:lstStyle/>
                    <a:p>
                      <a:pPr marL="0" marR="0" lvl="0" indent="0" algn="l" rtl="0">
                        <a:spcBef>
                          <a:spcPts val="0"/>
                        </a:spcBef>
                        <a:spcAft>
                          <a:spcPts val="0"/>
                        </a:spcAft>
                        <a:buNone/>
                      </a:pPr>
                      <a:r>
                        <a:rPr lang="en-US" sz="1600"/>
                        <a:t>Title IX Coordinator</a:t>
                      </a:r>
                      <a:endParaRPr/>
                    </a:p>
                  </a:txBody>
                  <a:tcPr marL="82300" marR="82300" marT="41150" marB="41150"/>
                </a:tc>
                <a:tc>
                  <a:txBody>
                    <a:bodyPr/>
                    <a:lstStyle/>
                    <a:p>
                      <a:pPr marL="0" marR="0" lvl="0" indent="0" algn="l" rtl="0">
                        <a:spcBef>
                          <a:spcPts val="0"/>
                        </a:spcBef>
                        <a:spcAft>
                          <a:spcPts val="0"/>
                        </a:spcAft>
                        <a:buNone/>
                      </a:pPr>
                      <a:r>
                        <a:rPr lang="en-US" sz="1600"/>
                        <a:t>Coordinates and conducts reports and complaints. Initiates formal complaints. Implements supportive measures as needed. Trains staff who deal with grievances. Maintain records and files.</a:t>
                      </a:r>
                      <a:endParaRPr/>
                    </a:p>
                  </a:txBody>
                  <a:tcPr marL="82300" marR="82300" marT="41150" marB="41150"/>
                </a:tc>
                <a:tc>
                  <a:txBody>
                    <a:bodyPr/>
                    <a:lstStyle/>
                    <a:p>
                      <a:pPr marL="0" marR="0" lvl="0" indent="0" algn="l" rtl="0">
                        <a:spcBef>
                          <a:spcPts val="0"/>
                        </a:spcBef>
                        <a:spcAft>
                          <a:spcPts val="0"/>
                        </a:spcAft>
                        <a:buNone/>
                      </a:pPr>
                      <a:r>
                        <a:rPr lang="en-US" sz="1600"/>
                        <a:t>Must receive Title IX training. </a:t>
                      </a:r>
                      <a:endParaRPr/>
                    </a:p>
                  </a:txBody>
                  <a:tcPr marL="82300" marR="82300" marT="41150" marB="41150"/>
                </a:tc>
                <a:extLst>
                  <a:ext uri="{0D108BD9-81ED-4DB2-BD59-A6C34878D82A}">
                    <a16:rowId xmlns:a16="http://schemas.microsoft.com/office/drawing/2014/main" val="10001"/>
                  </a:ext>
                </a:extLst>
              </a:tr>
              <a:tr h="930300">
                <a:tc>
                  <a:txBody>
                    <a:bodyPr/>
                    <a:lstStyle/>
                    <a:p>
                      <a:pPr marL="0" marR="0" lvl="0" indent="0" algn="l" rtl="0">
                        <a:spcBef>
                          <a:spcPts val="0"/>
                        </a:spcBef>
                        <a:spcAft>
                          <a:spcPts val="0"/>
                        </a:spcAft>
                        <a:buNone/>
                      </a:pPr>
                      <a:r>
                        <a:rPr lang="en-US" sz="1600"/>
                        <a:t>Investigator</a:t>
                      </a:r>
                      <a:endParaRPr/>
                    </a:p>
                  </a:txBody>
                  <a:tcPr marL="82300" marR="82300" marT="41150" marB="41150"/>
                </a:tc>
                <a:tc>
                  <a:txBody>
                    <a:bodyPr/>
                    <a:lstStyle/>
                    <a:p>
                      <a:pPr marL="0" marR="0" lvl="0" indent="0" algn="l" rtl="0">
                        <a:spcBef>
                          <a:spcPts val="0"/>
                        </a:spcBef>
                        <a:spcAft>
                          <a:spcPts val="0"/>
                        </a:spcAft>
                        <a:buNone/>
                      </a:pPr>
                      <a:r>
                        <a:rPr lang="en-US" sz="1600"/>
                        <a:t>Conducts investigation of complaints. Gathers evidence. Produces a report. </a:t>
                      </a:r>
                      <a:endParaRPr/>
                    </a:p>
                  </a:txBody>
                  <a:tcPr marL="82300" marR="82300" marT="41150" marB="41150"/>
                </a:tc>
                <a:tc>
                  <a:txBody>
                    <a:bodyPr/>
                    <a:lstStyle/>
                    <a:p>
                      <a:pPr marL="0" marR="0" lvl="0" indent="0" algn="l" rtl="0">
                        <a:spcBef>
                          <a:spcPts val="0"/>
                        </a:spcBef>
                        <a:spcAft>
                          <a:spcPts val="0"/>
                        </a:spcAft>
                        <a:buNone/>
                      </a:pPr>
                      <a:r>
                        <a:rPr lang="en-US" sz="1600"/>
                        <a:t>Must receive training. Can be Title IX coordinator but watch for conflicts. </a:t>
                      </a:r>
                      <a:endParaRPr/>
                    </a:p>
                  </a:txBody>
                  <a:tcPr marL="82300" marR="82300" marT="41150" marB="41150"/>
                </a:tc>
                <a:extLst>
                  <a:ext uri="{0D108BD9-81ED-4DB2-BD59-A6C34878D82A}">
                    <a16:rowId xmlns:a16="http://schemas.microsoft.com/office/drawing/2014/main" val="10002"/>
                  </a:ext>
                </a:extLst>
              </a:tr>
              <a:tr h="930300">
                <a:tc>
                  <a:txBody>
                    <a:bodyPr/>
                    <a:lstStyle/>
                    <a:p>
                      <a:pPr marL="0" marR="0" lvl="0" indent="0" algn="l" rtl="0">
                        <a:spcBef>
                          <a:spcPts val="0"/>
                        </a:spcBef>
                        <a:spcAft>
                          <a:spcPts val="0"/>
                        </a:spcAft>
                        <a:buNone/>
                      </a:pPr>
                      <a:r>
                        <a:rPr lang="en-US" sz="1600"/>
                        <a:t>Decision-maker</a:t>
                      </a:r>
                      <a:endParaRPr/>
                    </a:p>
                  </a:txBody>
                  <a:tcPr marL="82300" marR="82300" marT="41150" marB="41150"/>
                </a:tc>
                <a:tc>
                  <a:txBody>
                    <a:bodyPr/>
                    <a:lstStyle/>
                    <a:p>
                      <a:pPr marL="0" marR="0" lvl="0" indent="0" algn="l" rtl="0">
                        <a:spcBef>
                          <a:spcPts val="0"/>
                        </a:spcBef>
                        <a:spcAft>
                          <a:spcPts val="0"/>
                        </a:spcAft>
                        <a:buNone/>
                      </a:pPr>
                      <a:r>
                        <a:rPr lang="en-US" sz="1600"/>
                        <a:t>Evaluates evidence. Rules on relevancy during a hearing. Produces a written determination.</a:t>
                      </a:r>
                      <a:endParaRPr/>
                    </a:p>
                  </a:txBody>
                  <a:tcPr marL="82300" marR="82300" marT="41150" marB="41150"/>
                </a:tc>
                <a:tc>
                  <a:txBody>
                    <a:bodyPr/>
                    <a:lstStyle/>
                    <a:p>
                      <a:pPr marL="0" marR="0" lvl="0" indent="0" algn="l" rtl="0">
                        <a:spcBef>
                          <a:spcPts val="0"/>
                        </a:spcBef>
                        <a:spcAft>
                          <a:spcPts val="0"/>
                        </a:spcAft>
                        <a:buNone/>
                      </a:pPr>
                      <a:r>
                        <a:rPr lang="en-US" sz="1600"/>
                        <a:t>Must receive training. Cannot be the Title IX Coordinator or Investigator. </a:t>
                      </a:r>
                      <a:endParaRPr/>
                    </a:p>
                  </a:txBody>
                  <a:tcPr marL="82300" marR="82300" marT="41150" marB="41150"/>
                </a:tc>
                <a:extLst>
                  <a:ext uri="{0D108BD9-81ED-4DB2-BD59-A6C34878D82A}">
                    <a16:rowId xmlns:a16="http://schemas.microsoft.com/office/drawing/2014/main" val="10003"/>
                  </a:ext>
                </a:extLst>
              </a:tr>
              <a:tr h="661950">
                <a:tc>
                  <a:txBody>
                    <a:bodyPr/>
                    <a:lstStyle/>
                    <a:p>
                      <a:pPr marL="0" marR="0" lvl="0" indent="0" algn="l" rtl="0">
                        <a:spcBef>
                          <a:spcPts val="0"/>
                        </a:spcBef>
                        <a:spcAft>
                          <a:spcPts val="0"/>
                        </a:spcAft>
                        <a:buNone/>
                      </a:pPr>
                      <a:r>
                        <a:rPr lang="en-US" sz="1600"/>
                        <a:t>Appeal designee</a:t>
                      </a:r>
                      <a:endParaRPr/>
                    </a:p>
                  </a:txBody>
                  <a:tcPr marL="82300" marR="82300" marT="41150" marB="41150"/>
                </a:tc>
                <a:tc>
                  <a:txBody>
                    <a:bodyPr/>
                    <a:lstStyle/>
                    <a:p>
                      <a:pPr marL="0" marR="0" lvl="0" indent="0" algn="l" rtl="0">
                        <a:spcBef>
                          <a:spcPts val="0"/>
                        </a:spcBef>
                        <a:spcAft>
                          <a:spcPts val="0"/>
                        </a:spcAft>
                        <a:buNone/>
                      </a:pPr>
                      <a:r>
                        <a:rPr lang="en-US" sz="1600"/>
                        <a:t>Hears appeals. </a:t>
                      </a:r>
                      <a:endParaRPr/>
                    </a:p>
                  </a:txBody>
                  <a:tcPr marL="82300" marR="82300" marT="41150" marB="41150"/>
                </a:tc>
                <a:tc>
                  <a:txBody>
                    <a:bodyPr/>
                    <a:lstStyle/>
                    <a:p>
                      <a:pPr marL="0" marR="0" lvl="0" indent="0" algn="l" rtl="0">
                        <a:spcBef>
                          <a:spcPts val="0"/>
                        </a:spcBef>
                        <a:spcAft>
                          <a:spcPts val="0"/>
                        </a:spcAft>
                        <a:buNone/>
                      </a:pPr>
                      <a:r>
                        <a:rPr lang="en-US" sz="1600"/>
                        <a:t>Must receive training. Cannot be Title IX coordinator, investigator, or decision-maker. </a:t>
                      </a:r>
                      <a:endParaRPr/>
                    </a:p>
                  </a:txBody>
                  <a:tcPr marL="82300" marR="82300" marT="41150" marB="4115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6"/>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0"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6"/>
          <p:cNvCxnSpPr/>
          <p:nvPr/>
        </p:nvCxnSpPr>
        <p:spPr>
          <a:xfrm>
            <a:off x="1207343" y="4343400"/>
            <a:ext cx="9872948" cy="0"/>
          </a:xfrm>
          <a:prstGeom prst="straightConnector1">
            <a:avLst/>
          </a:prstGeom>
          <a:noFill/>
          <a:ln w="9525" cap="flat" cmpd="sng">
            <a:solidFill>
              <a:srgbClr val="FEFEFE"/>
            </a:solidFill>
            <a:prstDash val="solid"/>
            <a:round/>
            <a:headEnd type="none" w="sm" len="sm"/>
            <a:tailEnd type="none" w="sm" len="sm"/>
          </a:ln>
        </p:spPr>
      </p:cxnSp>
      <p:sp>
        <p:nvSpPr>
          <p:cNvPr id="196" name="Google Shape;196;p6"/>
          <p:cNvSpPr/>
          <p:nvPr/>
        </p:nvSpPr>
        <p:spPr>
          <a:xfrm>
            <a:off x="0" y="0"/>
            <a:ext cx="12188825" cy="6858000"/>
          </a:xfrm>
          <a:prstGeom prst="rect">
            <a:avLst/>
          </a:prstGeom>
          <a:solidFill>
            <a:srgbClr val="1A20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6"/>
          <p:cNvSpPr txBox="1">
            <a:spLocks noGrp="1"/>
          </p:cNvSpPr>
          <p:nvPr>
            <p:ph type="title" idx="4294967295"/>
          </p:nvPr>
        </p:nvSpPr>
        <p:spPr>
          <a:xfrm>
            <a:off x="5137589" y="988741"/>
            <a:ext cx="6246789" cy="488051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300"/>
              <a:buFont typeface="Calibri"/>
              <a:buNone/>
            </a:pPr>
            <a:r>
              <a:rPr lang="en-US" sz="5300" dirty="0">
                <a:solidFill>
                  <a:srgbClr val="FFFFFF"/>
                </a:solidFill>
              </a:rPr>
              <a:t>AK + SH + EP + US = IX</a:t>
            </a:r>
            <a:endParaRPr dirty="0"/>
          </a:p>
        </p:txBody>
      </p:sp>
      <p:sp>
        <p:nvSpPr>
          <p:cNvPr id="198" name="Google Shape;198;p6"/>
          <p:cNvSpPr/>
          <p:nvPr/>
        </p:nvSpPr>
        <p:spPr>
          <a:xfrm>
            <a:off x="0" y="0"/>
            <a:ext cx="1438281"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199" name="Google Shape;199;p6"/>
          <p:cNvSpPr/>
          <p:nvPr/>
        </p:nvSpPr>
        <p:spPr>
          <a:xfrm>
            <a:off x="1438281" y="0"/>
            <a:ext cx="3214802" cy="6858000"/>
          </a:xfrm>
          <a:prstGeom prst="rect">
            <a:avLst/>
          </a:prstGeom>
          <a:solidFill>
            <a:srgbClr val="27304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436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p:cTn id="7" dur="500" fill="hold"/>
                                        <p:tgtEl>
                                          <p:spTgt spid="197"/>
                                        </p:tgtEl>
                                        <p:attrNameLst>
                                          <p:attrName>ppt_w</p:attrName>
                                        </p:attrNameLst>
                                      </p:cBhvr>
                                      <p:tavLst>
                                        <p:tav tm="0">
                                          <p:val>
                                            <p:fltVal val="0"/>
                                          </p:val>
                                        </p:tav>
                                        <p:tav tm="100000">
                                          <p:val>
                                            <p:strVal val="#ppt_w"/>
                                          </p:val>
                                        </p:tav>
                                      </p:tavLst>
                                    </p:anim>
                                    <p:anim calcmode="lin" valueType="num">
                                      <p:cBhvr>
                                        <p:cTn id="8" dur="500" fill="hold"/>
                                        <p:tgtEl>
                                          <p:spTgt spid="197"/>
                                        </p:tgtEl>
                                        <p:attrNameLst>
                                          <p:attrName>ppt_h</p:attrName>
                                        </p:attrNameLst>
                                      </p:cBhvr>
                                      <p:tavLst>
                                        <p:tav tm="0">
                                          <p:val>
                                            <p:fltVal val="0"/>
                                          </p:val>
                                        </p:tav>
                                        <p:tav tm="100000">
                                          <p:val>
                                            <p:strVal val="#ppt_h"/>
                                          </p:val>
                                        </p:tav>
                                      </p:tavLst>
                                    </p:anim>
                                    <p:animEffect transition="in" filter="fade">
                                      <p:cBhvr>
                                        <p:cTn id="9"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cxnSp>
        <p:nvCxnSpPr>
          <p:cNvPr id="204" name="Google Shape;204;p7"/>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
        <p:nvSpPr>
          <p:cNvPr id="205" name="Google Shape;205;p7"/>
          <p:cNvSpPr/>
          <p:nvPr/>
        </p:nvSpPr>
        <p:spPr>
          <a:xfrm>
            <a:off x="1587"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4" y="6344820"/>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5683" y="0"/>
            <a:ext cx="1218314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7"/>
          <p:cNvSpPr/>
          <p:nvPr/>
        </p:nvSpPr>
        <p:spPr>
          <a:xfrm>
            <a:off x="15" y="0"/>
            <a:ext cx="4049737"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txBox="1">
            <a:spLocks noGrp="1"/>
          </p:cNvSpPr>
          <p:nvPr>
            <p:ph type="title"/>
          </p:nvPr>
        </p:nvSpPr>
        <p:spPr>
          <a:xfrm>
            <a:off x="492241" y="516835"/>
            <a:ext cx="3084041"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Recent Change: </a:t>
            </a:r>
            <a:r>
              <a:rPr lang="en-US" sz="3600" b="1" i="1">
                <a:solidFill>
                  <a:srgbClr val="FFFFFF"/>
                </a:solidFill>
              </a:rPr>
              <a:t>Actual Knowledge (AK)</a:t>
            </a:r>
            <a:endParaRPr/>
          </a:p>
        </p:txBody>
      </p:sp>
      <p:sp>
        <p:nvSpPr>
          <p:cNvPr id="210" name="Google Shape;210;p7"/>
          <p:cNvSpPr/>
          <p:nvPr/>
        </p:nvSpPr>
        <p:spPr>
          <a:xfrm>
            <a:off x="4039018" y="0"/>
            <a:ext cx="63992"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7"/>
          <p:cNvGrpSpPr/>
          <p:nvPr/>
        </p:nvGrpSpPr>
        <p:grpSpPr>
          <a:xfrm>
            <a:off x="4740628" y="569015"/>
            <a:ext cx="6802448" cy="5719969"/>
            <a:chOff x="0" y="-70748"/>
            <a:chExt cx="6802448" cy="5719969"/>
          </a:xfrm>
        </p:grpSpPr>
        <p:cxnSp>
          <p:nvCxnSpPr>
            <p:cNvPr id="212" name="Google Shape;212;p7"/>
            <p:cNvCxnSpPr/>
            <p:nvPr/>
          </p:nvCxnSpPr>
          <p:spPr>
            <a:xfrm>
              <a:off x="0" y="689"/>
              <a:ext cx="6795904" cy="0"/>
            </a:xfrm>
            <a:prstGeom prst="straightConnector1">
              <a:avLst/>
            </a:prstGeom>
            <a:solidFill>
              <a:srgbClr val="2383C6"/>
            </a:solidFill>
            <a:ln w="15875" cap="flat" cmpd="sng">
              <a:solidFill>
                <a:srgbClr val="2383C6"/>
              </a:solidFill>
              <a:prstDash val="solid"/>
              <a:round/>
              <a:headEnd type="none" w="sm" len="sm"/>
              <a:tailEnd type="none" w="sm" len="sm"/>
            </a:ln>
          </p:spPr>
        </p:cxnSp>
        <p:sp>
          <p:nvSpPr>
            <p:cNvPr id="213" name="Google Shape;213;p7"/>
            <p:cNvSpPr/>
            <p:nvPr/>
          </p:nvSpPr>
          <p:spPr>
            <a:xfrm>
              <a:off x="0" y="689"/>
              <a:ext cx="6795904"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txBox="1"/>
            <p:nvPr/>
          </p:nvSpPr>
          <p:spPr>
            <a:xfrm>
              <a:off x="6544" y="-70748"/>
              <a:ext cx="6795904"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US DOE does not limit how schools may receive notice of sexual harassment, or who can provide it.</a:t>
              </a:r>
              <a:endParaRPr/>
            </a:p>
          </p:txBody>
        </p:sp>
        <p:cxnSp>
          <p:nvCxnSpPr>
            <p:cNvPr id="215" name="Google Shape;215;p7"/>
            <p:cNvCxnSpPr/>
            <p:nvPr/>
          </p:nvCxnSpPr>
          <p:spPr>
            <a:xfrm>
              <a:off x="0" y="1130396"/>
              <a:ext cx="6795904" cy="0"/>
            </a:xfrm>
            <a:prstGeom prst="straightConnector1">
              <a:avLst/>
            </a:prstGeom>
            <a:solidFill>
              <a:srgbClr val="2591C6"/>
            </a:solidFill>
            <a:ln w="15875" cap="flat" cmpd="sng">
              <a:solidFill>
                <a:srgbClr val="2591C6"/>
              </a:solidFill>
              <a:prstDash val="solid"/>
              <a:round/>
              <a:headEnd type="none" w="sm" len="sm"/>
              <a:tailEnd type="none" w="sm" len="sm"/>
            </a:ln>
          </p:spPr>
        </p:cxnSp>
        <p:sp>
          <p:nvSpPr>
            <p:cNvPr id="216" name="Google Shape;216;p7"/>
            <p:cNvSpPr/>
            <p:nvPr/>
          </p:nvSpPr>
          <p:spPr>
            <a:xfrm>
              <a:off x="0" y="1130396"/>
              <a:ext cx="6795904"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0" y="1130396"/>
              <a:ext cx="6795904"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dirty="0">
                  <a:solidFill>
                    <a:schemeClr val="dk1"/>
                  </a:solidFill>
                  <a:latin typeface="Calibri"/>
                  <a:ea typeface="Calibri"/>
                  <a:cs typeface="Calibri"/>
                  <a:sym typeface="Calibri"/>
                </a:rPr>
                <a:t>Schools can receive actual knowledge from any person. The person need not be affiliated with the school. </a:t>
              </a:r>
              <a:endParaRPr dirty="0"/>
            </a:p>
          </p:txBody>
        </p:sp>
        <p:cxnSp>
          <p:nvCxnSpPr>
            <p:cNvPr id="218" name="Google Shape;218;p7"/>
            <p:cNvCxnSpPr/>
            <p:nvPr/>
          </p:nvCxnSpPr>
          <p:spPr>
            <a:xfrm>
              <a:off x="0" y="2260102"/>
              <a:ext cx="6795904" cy="0"/>
            </a:xfrm>
            <a:prstGeom prst="straightConnector1">
              <a:avLst/>
            </a:prstGeom>
            <a:solidFill>
              <a:srgbClr val="25A1C8"/>
            </a:solidFill>
            <a:ln w="15875" cap="flat" cmpd="sng">
              <a:solidFill>
                <a:srgbClr val="25A1C8"/>
              </a:solidFill>
              <a:prstDash val="solid"/>
              <a:round/>
              <a:headEnd type="none" w="sm" len="sm"/>
              <a:tailEnd type="none" w="sm" len="sm"/>
            </a:ln>
          </p:spPr>
        </p:cxnSp>
        <p:sp>
          <p:nvSpPr>
            <p:cNvPr id="219" name="Google Shape;219;p7"/>
            <p:cNvSpPr/>
            <p:nvPr/>
          </p:nvSpPr>
          <p:spPr>
            <a:xfrm>
              <a:off x="0" y="2260102"/>
              <a:ext cx="6795904"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0" y="2260102"/>
              <a:ext cx="6795904"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dirty="0">
                  <a:solidFill>
                    <a:schemeClr val="dk1"/>
                  </a:solidFill>
                  <a:latin typeface="Calibri"/>
                  <a:ea typeface="Calibri"/>
                  <a:cs typeface="Calibri"/>
                  <a:sym typeface="Calibri"/>
                </a:rPr>
                <a:t>Might be oral report, written, personal observation, newspaper article, social media post, etc.</a:t>
              </a:r>
              <a:endParaRPr dirty="0"/>
            </a:p>
          </p:txBody>
        </p:sp>
        <p:cxnSp>
          <p:nvCxnSpPr>
            <p:cNvPr id="221" name="Google Shape;221;p7"/>
            <p:cNvCxnSpPr/>
            <p:nvPr/>
          </p:nvCxnSpPr>
          <p:spPr>
            <a:xfrm>
              <a:off x="0" y="3389809"/>
              <a:ext cx="6795904" cy="0"/>
            </a:xfrm>
            <a:prstGeom prst="straightConnector1">
              <a:avLst/>
            </a:prstGeom>
            <a:solidFill>
              <a:srgbClr val="25B2CA"/>
            </a:solidFill>
            <a:ln w="15875" cap="flat" cmpd="sng">
              <a:solidFill>
                <a:srgbClr val="25B2CA"/>
              </a:solidFill>
              <a:prstDash val="solid"/>
              <a:round/>
              <a:headEnd type="none" w="sm" len="sm"/>
              <a:tailEnd type="none" w="sm" len="sm"/>
            </a:ln>
          </p:spPr>
        </p:cxnSp>
        <p:sp>
          <p:nvSpPr>
            <p:cNvPr id="222" name="Google Shape;222;p7"/>
            <p:cNvSpPr/>
            <p:nvPr/>
          </p:nvSpPr>
          <p:spPr>
            <a:xfrm>
              <a:off x="0" y="3389809"/>
              <a:ext cx="6795904"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txBox="1"/>
            <p:nvPr/>
          </p:nvSpPr>
          <p:spPr>
            <a:xfrm>
              <a:off x="0" y="3389809"/>
              <a:ext cx="6795904"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Schools must respond to notice of alleged facts that, if true, </a:t>
              </a:r>
              <a:r>
                <a:rPr lang="en-US" sz="2200" b="0" i="1" u="none" strike="noStrike" cap="none">
                  <a:solidFill>
                    <a:schemeClr val="dk1"/>
                  </a:solidFill>
                  <a:latin typeface="Calibri"/>
                  <a:ea typeface="Calibri"/>
                  <a:cs typeface="Calibri"/>
                  <a:sym typeface="Calibri"/>
                </a:rPr>
                <a:t>could be </a:t>
              </a:r>
              <a:r>
                <a:rPr lang="en-US" sz="2200" b="0" i="0" u="none" strike="noStrike" cap="none">
                  <a:solidFill>
                    <a:schemeClr val="dk1"/>
                  </a:solidFill>
                  <a:latin typeface="Calibri"/>
                  <a:ea typeface="Calibri"/>
                  <a:cs typeface="Calibri"/>
                  <a:sym typeface="Calibri"/>
                </a:rPr>
                <a:t>considered sexual harassment under the 2020 amendments. </a:t>
              </a:r>
              <a:endParaRPr/>
            </a:p>
          </p:txBody>
        </p:sp>
        <p:cxnSp>
          <p:nvCxnSpPr>
            <p:cNvPr id="224" name="Google Shape;224;p7"/>
            <p:cNvCxnSpPr/>
            <p:nvPr/>
          </p:nvCxnSpPr>
          <p:spPr>
            <a:xfrm>
              <a:off x="0" y="4519515"/>
              <a:ext cx="6795904" cy="0"/>
            </a:xfrm>
            <a:prstGeom prst="straightConnector1">
              <a:avLst/>
            </a:prstGeom>
            <a:solidFill>
              <a:srgbClr val="26C3CB"/>
            </a:solidFill>
            <a:ln w="15875" cap="flat" cmpd="sng">
              <a:solidFill>
                <a:srgbClr val="26C3CB"/>
              </a:solidFill>
              <a:prstDash val="solid"/>
              <a:round/>
              <a:headEnd type="none" w="sm" len="sm"/>
              <a:tailEnd type="none" w="sm" len="sm"/>
            </a:ln>
          </p:spPr>
        </p:cxnSp>
        <p:sp>
          <p:nvSpPr>
            <p:cNvPr id="225" name="Google Shape;225;p7"/>
            <p:cNvSpPr/>
            <p:nvPr/>
          </p:nvSpPr>
          <p:spPr>
            <a:xfrm>
              <a:off x="0" y="4519515"/>
              <a:ext cx="6795904"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0" y="4519515"/>
              <a:ext cx="6795904"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b="0" i="0" u="none" strike="noStrike" cap="none" dirty="0">
                  <a:solidFill>
                    <a:schemeClr val="dk1"/>
                  </a:solidFill>
                  <a:latin typeface="Calibri"/>
                  <a:ea typeface="Calibri"/>
                  <a:cs typeface="Calibri"/>
                  <a:sym typeface="Calibri"/>
                </a:rPr>
                <a:t>All k12 teachers and staff are required to report allegations of misconduct that they have witnessed or heard about to the Title IX Coordinator.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1db4cd80ef_0_0"/>
          <p:cNvSpPr txBox="1">
            <a:spLocks noGrp="1"/>
          </p:cNvSpPr>
          <p:nvPr>
            <p:ph type="title"/>
          </p:nvPr>
        </p:nvSpPr>
        <p:spPr>
          <a:xfrm>
            <a:off x="1096994" y="286604"/>
            <a:ext cx="100557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ACTUAL KNOWLEDGE (AK)</a:t>
            </a:r>
            <a:endParaRPr dirty="0"/>
          </a:p>
        </p:txBody>
      </p:sp>
      <p:sp>
        <p:nvSpPr>
          <p:cNvPr id="358" name="Google Shape;358;g11db4cd80ef_0_0"/>
          <p:cNvSpPr txBox="1">
            <a:spLocks noGrp="1"/>
          </p:cNvSpPr>
          <p:nvPr>
            <p:ph type="body" idx="1"/>
          </p:nvPr>
        </p:nvSpPr>
        <p:spPr>
          <a:xfrm>
            <a:off x="927311" y="2439624"/>
            <a:ext cx="4936500" cy="4023300"/>
          </a:xfrm>
          <a:prstGeom prst="rect">
            <a:avLst/>
          </a:prstGeom>
        </p:spPr>
        <p:txBody>
          <a:bodyPr spcFirstLastPara="1" wrap="square" lIns="0" tIns="45700" rIns="0" bIns="45700" anchor="t" anchorCtr="0">
            <a:normAutofit/>
          </a:bodyPr>
          <a:lstStyle/>
          <a:p>
            <a:pPr marL="114300" indent="0">
              <a:lnSpc>
                <a:spcPct val="115000"/>
              </a:lnSpc>
              <a:spcBef>
                <a:spcPts val="0"/>
              </a:spcBef>
              <a:buClr>
                <a:schemeClr val="dk1"/>
              </a:buClr>
              <a:buNone/>
            </a:pPr>
            <a:r>
              <a:rPr lang="en-US" sz="3200" dirty="0">
                <a:latin typeface="Calibri" panose="020F0502020204030204" pitchFamily="34" charset="0"/>
                <a:cs typeface="Calibri" panose="020F0502020204030204" pitchFamily="34" charset="0"/>
              </a:rPr>
              <a:t>Actual knowledge was expanded to include notice to ANY elementary of secondary school employee.  </a:t>
            </a:r>
          </a:p>
          <a:p>
            <a:pPr marL="114300" lvl="0" indent="0" algn="l" rtl="0">
              <a:lnSpc>
                <a:spcPct val="115000"/>
              </a:lnSpc>
              <a:spcBef>
                <a:spcPts val="0"/>
              </a:spcBef>
              <a:spcAft>
                <a:spcPts val="0"/>
              </a:spcAft>
              <a:buClr>
                <a:schemeClr val="dk1"/>
              </a:buClr>
              <a:buSzPts val="1800"/>
              <a:buNone/>
            </a:pPr>
            <a:endParaRPr sz="3099" dirty="0"/>
          </a:p>
        </p:txBody>
      </p:sp>
      <p:pic>
        <p:nvPicPr>
          <p:cNvPr id="1026" name="Picture 2">
            <a:extLst>
              <a:ext uri="{FF2B5EF4-FFF2-40B4-BE49-F238E27FC236}">
                <a16:creationId xmlns:a16="http://schemas.microsoft.com/office/drawing/2014/main" id="{986581E0-3688-4AC2-99A0-6A2A9CCB5088}"/>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6516304" y="1833656"/>
            <a:ext cx="5139890" cy="4414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sp>
        <p:nvSpPr>
          <p:cNvPr id="231" name="Google Shape;231;p9"/>
          <p:cNvSpPr/>
          <p:nvPr/>
        </p:nvSpPr>
        <p:spPr>
          <a:xfrm>
            <a:off x="0"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0" y="6334316"/>
            <a:ext cx="1218882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 name="Google Shape;233;p9"/>
          <p:cNvCxnSpPr/>
          <p:nvPr/>
        </p:nvCxnSpPr>
        <p:spPr>
          <a:xfrm>
            <a:off x="1207343" y="4343400"/>
            <a:ext cx="9872948" cy="0"/>
          </a:xfrm>
          <a:prstGeom prst="straightConnector1">
            <a:avLst/>
          </a:prstGeom>
          <a:noFill/>
          <a:ln w="9525" cap="flat" cmpd="sng">
            <a:solidFill>
              <a:srgbClr val="FEFEFE"/>
            </a:solidFill>
            <a:prstDash val="solid"/>
            <a:round/>
            <a:headEnd type="none" w="sm" len="sm"/>
            <a:tailEnd type="none" w="sm" len="sm"/>
          </a:ln>
        </p:spPr>
      </p:cxnSp>
      <p:sp>
        <p:nvSpPr>
          <p:cNvPr id="234" name="Google Shape;234;p9"/>
          <p:cNvSpPr/>
          <p:nvPr/>
        </p:nvSpPr>
        <p:spPr>
          <a:xfrm>
            <a:off x="0" y="0"/>
            <a:ext cx="12188825" cy="6858000"/>
          </a:xfrm>
          <a:prstGeom prst="rect">
            <a:avLst/>
          </a:prstGeom>
          <a:solidFill>
            <a:srgbClr val="1A20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9"/>
          <p:cNvSpPr txBox="1">
            <a:spLocks noGrp="1"/>
          </p:cNvSpPr>
          <p:nvPr>
            <p:ph type="title" idx="4294967295"/>
          </p:nvPr>
        </p:nvSpPr>
        <p:spPr>
          <a:xfrm>
            <a:off x="5137589" y="988741"/>
            <a:ext cx="6246789" cy="488051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300"/>
              <a:buFont typeface="Calibri"/>
              <a:buNone/>
            </a:pPr>
            <a:r>
              <a:rPr lang="en-US" sz="5300" dirty="0">
                <a:solidFill>
                  <a:srgbClr val="FFFFFF"/>
                </a:solidFill>
              </a:rPr>
              <a:t>Actual Knowledge + SH + EP + US = IX</a:t>
            </a:r>
            <a:endParaRPr dirty="0"/>
          </a:p>
        </p:txBody>
      </p:sp>
      <p:sp>
        <p:nvSpPr>
          <p:cNvPr id="236" name="Google Shape;236;p9"/>
          <p:cNvSpPr/>
          <p:nvPr/>
        </p:nvSpPr>
        <p:spPr>
          <a:xfrm>
            <a:off x="0" y="0"/>
            <a:ext cx="1438281" cy="6858000"/>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
        <p:nvSpPr>
          <p:cNvPr id="237" name="Google Shape;237;p9"/>
          <p:cNvSpPr/>
          <p:nvPr/>
        </p:nvSpPr>
        <p:spPr>
          <a:xfrm>
            <a:off x="1438281" y="0"/>
            <a:ext cx="3214802" cy="6858000"/>
          </a:xfrm>
          <a:prstGeom prst="rect">
            <a:avLst/>
          </a:prstGeom>
          <a:solidFill>
            <a:srgbClr val="27304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7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3663</Words>
  <Application>Microsoft Office PowerPoint</Application>
  <PresentationFormat>Custom</PresentationFormat>
  <Paragraphs>222</Paragraphs>
  <Slides>36</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Corbel</vt:lpstr>
      <vt:lpstr>Retrospect</vt:lpstr>
      <vt:lpstr>Retrospect</vt:lpstr>
      <vt:lpstr>Title IX Update</vt:lpstr>
      <vt:lpstr>Today’s Objectives</vt:lpstr>
      <vt:lpstr>What is Title IX?</vt:lpstr>
      <vt:lpstr>Title IX Timeline</vt:lpstr>
      <vt:lpstr>Title IX: Roles and Responsibilities </vt:lpstr>
      <vt:lpstr>AK + SH + EP + US = IX</vt:lpstr>
      <vt:lpstr>Recent Change: Actual Knowledge (AK)</vt:lpstr>
      <vt:lpstr>ACTUAL KNOWLEDGE (AK)</vt:lpstr>
      <vt:lpstr>Actual Knowledge + SH + EP + US = IX</vt:lpstr>
      <vt:lpstr>New Definition of Sexual Harassment (SH)</vt:lpstr>
      <vt:lpstr>Digging a Little Deeper into SH</vt:lpstr>
      <vt:lpstr>Actual Knowledge + Sexual Harassment + EP + US = IX</vt:lpstr>
      <vt:lpstr>Education Program (EP)</vt:lpstr>
      <vt:lpstr>Actual Knowledge + Sexual Harassment + Education Program + US = IX</vt:lpstr>
      <vt:lpstr>United States (US)</vt:lpstr>
      <vt:lpstr>Actual Knowledge + Sexual Harassment + Education Program + United States =  IX</vt:lpstr>
      <vt:lpstr>AK + SH + EP + US = IX Now what?</vt:lpstr>
      <vt:lpstr>What schools need now</vt:lpstr>
      <vt:lpstr>Training Requirements</vt:lpstr>
      <vt:lpstr>Additional Resources</vt:lpstr>
      <vt:lpstr>DAVIS V. MONROE COUNTY BD. OF ED. 526 U.S. 629 (1999) DAVIS V. MONROE COUNTY BD. OF ED. 526 U.S. 629 (1999) Davis v. Monroe County Dep’t of Ed. 1999</vt:lpstr>
      <vt:lpstr>Denial of Equal Access to Education</vt:lpstr>
      <vt:lpstr>Scenario 1: Behind the Shrub</vt:lpstr>
      <vt:lpstr>What to ask?</vt:lpstr>
      <vt:lpstr>Scenario 2: Middle School Girls</vt:lpstr>
      <vt:lpstr>What to do?</vt:lpstr>
      <vt:lpstr>Scenario 3: High School Kids</vt:lpstr>
      <vt:lpstr>Dating Violence </vt:lpstr>
      <vt:lpstr>Scenario 4: Middle School Sex</vt:lpstr>
      <vt:lpstr>Student Withdraws What’s Next?</vt:lpstr>
      <vt:lpstr>Scenario 5: Sex/Gender</vt:lpstr>
      <vt:lpstr>Online Activity</vt:lpstr>
      <vt:lpstr>What other things do you need to be thinking about?</vt:lpstr>
      <vt:lpstr>Title IX and Code of Conduct</vt:lpstr>
      <vt:lpstr>What about sex/gender discrimination that is not sexual harassment?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Update</dc:title>
  <dc:creator>Stephanie Klupinski</dc:creator>
  <cp:lastModifiedBy>Stephanie Klupinski</cp:lastModifiedBy>
  <cp:revision>12</cp:revision>
  <dcterms:created xsi:type="dcterms:W3CDTF">2022-03-21T14:22:48Z</dcterms:created>
  <dcterms:modified xsi:type="dcterms:W3CDTF">2022-03-24T16:56:29Z</dcterms:modified>
</cp:coreProperties>
</file>